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9" r:id="rId3"/>
    <p:sldId id="270" r:id="rId4"/>
    <p:sldId id="277" r:id="rId5"/>
    <p:sldId id="276" r:id="rId6"/>
    <p:sldId id="285" r:id="rId7"/>
    <p:sldId id="279" r:id="rId8"/>
    <p:sldId id="280" r:id="rId9"/>
    <p:sldId id="281" r:id="rId10"/>
    <p:sldId id="282" r:id="rId11"/>
    <p:sldId id="283" r:id="rId12"/>
    <p:sldId id="284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/>
    <p:restoredTop sz="94811"/>
  </p:normalViewPr>
  <p:slideViewPr>
    <p:cSldViewPr snapToGrid="0" snapToObjects="1" showGuides="1">
      <p:cViewPr varScale="1">
        <p:scale>
          <a:sx n="138" d="100"/>
          <a:sy n="138" d="100"/>
        </p:scale>
        <p:origin x="97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33" d="100"/>
          <a:sy n="133" d="100"/>
        </p:scale>
        <p:origin x="52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775E57-E65A-BA41-84DA-CA0EA5C95E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B06B1-C250-7E40-A849-1E43098667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806-7522-F04A-A3B6-70D83A6DF8AC}" type="datetimeFigureOut">
              <a:rPr lang="en-RU" smtClean="0"/>
              <a:t>09/05/2025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42C53-FE62-904D-9ED4-16B3F6F14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D466A-9539-9F47-8E39-44F2CDD71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7BDC6-A417-AC4E-B483-C0B5F8B89E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8286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6FAF6-74A1-9149-A240-2056A906F1A6}" type="datetimeFigureOut">
              <a:rPr lang="en-RU" smtClean="0"/>
              <a:t>09/05/2025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0283-8EAB-AF43-AEC5-6ACDA0462FF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4522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8EB610-8335-E443-84DD-D82C7CCE5120}"/>
              </a:ext>
            </a:extLst>
          </p:cNvPr>
          <p:cNvCxnSpPr>
            <a:cxnSpLocks/>
          </p:cNvCxnSpPr>
          <p:nvPr userDrawn="1"/>
        </p:nvCxnSpPr>
        <p:spPr>
          <a:xfrm>
            <a:off x="7034366" y="0"/>
            <a:ext cx="0" cy="5143500"/>
          </a:xfrm>
          <a:prstGeom prst="line">
            <a:avLst/>
          </a:prstGeom>
          <a:ln w="2540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C54190E2-9521-894E-AD6B-1B1B95228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432000"/>
            <a:ext cx="689470" cy="7200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F5FEEA22-3A3F-3140-932D-58FE0D25FC55}"/>
              </a:ext>
            </a:extLst>
          </p:cNvPr>
          <p:cNvSpPr/>
          <p:nvPr userDrawn="1"/>
        </p:nvSpPr>
        <p:spPr>
          <a:xfrm>
            <a:off x="5360366" y="906713"/>
            <a:ext cx="3348000" cy="3348000"/>
          </a:xfrm>
          <a:prstGeom prst="ellipse">
            <a:avLst/>
          </a:prstGeom>
          <a:solidFill>
            <a:srgbClr val="25408F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rgbClr val="25408F"/>
              </a:solidFill>
            </a:endParaRPr>
          </a:p>
        </p:txBody>
      </p:sp>
      <p:sp>
        <p:nvSpPr>
          <p:cNvPr id="32" name="Title 45">
            <a:extLst>
              <a:ext uri="{FF2B5EF4-FFF2-40B4-BE49-F238E27FC236}">
                <a16:creationId xmlns:a16="http://schemas.microsoft.com/office/drawing/2014/main" id="{D364BDD2-2936-1C4A-83E0-4EF94C6B6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2359040"/>
            <a:ext cx="4155901" cy="1495329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лекции</a:t>
            </a:r>
            <a:endParaRPr lang="en-RU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4A91E4D5-C9AC-2849-A325-69CBD0F467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64805" y="1016138"/>
            <a:ext cx="3132000" cy="3132000"/>
          </a:xfrm>
        </p:spPr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595892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99" userDrawn="1">
          <p15:clr>
            <a:srgbClr val="FBAE40"/>
          </p15:clr>
        </p15:guide>
        <p15:guide id="2" pos="16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718" userDrawn="1">
          <p15:clr>
            <a:srgbClr val="FBAE40"/>
          </p15:clr>
        </p15:guide>
        <p15:guide id="5" orient="horz" pos="2798" userDrawn="1">
          <p15:clr>
            <a:srgbClr val="FBAE40"/>
          </p15:clr>
        </p15:guide>
        <p15:guide id="6" pos="3441" userDrawn="1">
          <p15:clr>
            <a:srgbClr val="FBAE40"/>
          </p15:clr>
        </p15:guide>
        <p15:guide id="7" orient="horz" pos="1401" userDrawn="1">
          <p15:clr>
            <a:srgbClr val="FBAE40"/>
          </p15:clr>
        </p15:guide>
        <p15:guide id="8" orient="horz" pos="1720" userDrawn="1">
          <p15:clr>
            <a:srgbClr val="FBAE40"/>
          </p15:clr>
        </p15:guide>
        <p15:guide id="9" orient="horz" pos="440" userDrawn="1">
          <p15:clr>
            <a:srgbClr val="FBAE40"/>
          </p15:clr>
        </p15:guide>
        <p15:guide id="10" orient="horz" pos="556" userDrawn="1">
          <p15:clr>
            <a:srgbClr val="FBAE40"/>
          </p15:clr>
        </p15:guide>
        <p15:guide id="11" orient="horz" pos="2613" userDrawn="1">
          <p15:clr>
            <a:srgbClr val="FBAE40"/>
          </p15:clr>
        </p15:guide>
        <p15:guide id="12" pos="2880" userDrawn="1">
          <p15:clr>
            <a:srgbClr val="FBAE40"/>
          </p15:clr>
        </p15:guide>
        <p15:guide id="13" pos="54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513A76-0268-E947-A379-4D4417C334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9455" y="744332"/>
            <a:ext cx="1831538" cy="11740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800" b="1" i="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Название курса</a:t>
            </a:r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23851BF-D3FD-D14E-8E22-D88AB02F2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1" y="432000"/>
            <a:ext cx="517103" cy="540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D54A368-3436-964B-B53B-BA38CD355832}"/>
              </a:ext>
            </a:extLst>
          </p:cNvPr>
          <p:cNvSpPr txBox="1">
            <a:spLocks/>
          </p:cNvSpPr>
          <p:nvPr userDrawn="1"/>
        </p:nvSpPr>
        <p:spPr>
          <a:xfrm>
            <a:off x="1139455" y="535496"/>
            <a:ext cx="1831538" cy="117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0" i="0" kern="1200" spc="10" baseline="0" dirty="0">
                <a:solidFill>
                  <a:srgbClr val="25408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Онлайн-курс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A50D6B-C2A1-6445-A506-743232EE541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2001" y="1508167"/>
            <a:ext cx="4034700" cy="83322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320"/>
              </a:lnSpc>
              <a:spcBef>
                <a:spcPts val="0"/>
              </a:spcBef>
              <a:buNone/>
              <a:defRPr sz="1100" spc="10" baseline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F7477D-3C79-A54E-A79A-277B9B2C1CA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0530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Название курса</a:t>
            </a:r>
            <a:endParaRPr lang="en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2E9B85-4ED3-A447-93BE-5184D3287FA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959628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99BD54D-4069-524C-99B1-598C9B3373F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12974" y="4583972"/>
            <a:ext cx="515389" cy="153873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000" b="1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</a:t>
            </a:r>
            <a:r>
              <a:rPr lang="ru-RU" dirty="0"/>
              <a:t>01</a:t>
            </a:r>
            <a:r>
              <a:rPr lang="en-US" dirty="0"/>
              <a:t>|</a:t>
            </a:r>
            <a:endParaRPr lang="en-RU" dirty="0"/>
          </a:p>
        </p:txBody>
      </p:sp>
      <p:sp>
        <p:nvSpPr>
          <p:cNvPr id="12" name="Picture Placeholder 64">
            <a:extLst>
              <a:ext uri="{FF2B5EF4-FFF2-40B4-BE49-F238E27FC236}">
                <a16:creationId xmlns:a16="http://schemas.microsoft.com/office/drawing/2014/main" id="{60910059-75B3-5F4C-AEA7-6C7A4CFBC67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001" y="2500975"/>
            <a:ext cx="4034700" cy="1725854"/>
          </a:xfrm>
        </p:spPr>
        <p:txBody>
          <a:bodyPr/>
          <a:lstStyle/>
          <a:p>
            <a:endParaRPr lang="en-R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7EF089-46DC-A441-9C6B-5012DD4E25F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81551" y="1508167"/>
            <a:ext cx="4034700" cy="83322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320"/>
              </a:lnSpc>
              <a:spcBef>
                <a:spcPts val="0"/>
              </a:spcBef>
              <a:buNone/>
              <a:defRPr sz="1100" spc="10" baseline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Picture Placeholder 64">
            <a:extLst>
              <a:ext uri="{FF2B5EF4-FFF2-40B4-BE49-F238E27FC236}">
                <a16:creationId xmlns:a16="http://schemas.microsoft.com/office/drawing/2014/main" id="{5289443E-75A3-4247-8A70-107B1948816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81551" y="2500975"/>
            <a:ext cx="4034700" cy="1725854"/>
          </a:xfrm>
        </p:spPr>
        <p:txBody>
          <a:bodyPr/>
          <a:lstStyle/>
          <a:p>
            <a:endParaRPr lang="en-R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085FF8-4533-354D-ADC8-9D44B0129B8B}"/>
              </a:ext>
            </a:extLst>
          </p:cNvPr>
          <p:cNvCxnSpPr>
            <a:cxnSpLocks/>
          </p:cNvCxnSpPr>
          <p:nvPr userDrawn="1"/>
        </p:nvCxnSpPr>
        <p:spPr>
          <a:xfrm>
            <a:off x="1143431" y="702156"/>
            <a:ext cx="804639" cy="0"/>
          </a:xfrm>
          <a:prstGeom prst="line">
            <a:avLst/>
          </a:prstGeom>
          <a:ln w="63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66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0A154B-0512-7C42-A6CF-F5E0A0B49D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9455" y="744332"/>
            <a:ext cx="1831538" cy="11740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800" b="1" i="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Название курса</a:t>
            </a:r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BBECBBA-6DD3-3545-8982-F766E7535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1" y="432000"/>
            <a:ext cx="517103" cy="540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6AB66A9-CCE3-814C-B882-A1230FF5ECF3}"/>
              </a:ext>
            </a:extLst>
          </p:cNvPr>
          <p:cNvSpPr txBox="1">
            <a:spLocks/>
          </p:cNvSpPr>
          <p:nvPr userDrawn="1"/>
        </p:nvSpPr>
        <p:spPr>
          <a:xfrm>
            <a:off x="1139455" y="535496"/>
            <a:ext cx="1831538" cy="117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0" i="0" kern="1200" spc="10" baseline="0" dirty="0">
                <a:solidFill>
                  <a:srgbClr val="25408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Онлайн-курс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AFDCD8-F9B5-A046-BB36-EC1A87AFDB9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0530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Название курса</a:t>
            </a:r>
            <a:endParaRPr lang="en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9041CD-FAC8-C747-9258-4C2FE7E8BB6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959628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BF480F-4A8C-FC46-B705-2F59ED32AFD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12974" y="4583972"/>
            <a:ext cx="515389" cy="153873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000" b="1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</a:t>
            </a:r>
            <a:r>
              <a:rPr lang="ru-RU" dirty="0"/>
              <a:t>01</a:t>
            </a:r>
            <a:r>
              <a:rPr lang="en-US" dirty="0"/>
              <a:t>|</a:t>
            </a:r>
            <a:endParaRPr lang="en-RU" dirty="0"/>
          </a:p>
        </p:txBody>
      </p:sp>
      <p:sp>
        <p:nvSpPr>
          <p:cNvPr id="12" name="Picture Placeholder 64">
            <a:extLst>
              <a:ext uri="{FF2B5EF4-FFF2-40B4-BE49-F238E27FC236}">
                <a16:creationId xmlns:a16="http://schemas.microsoft.com/office/drawing/2014/main" id="{7502C99C-66FA-5148-B83F-3F0334A076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001" y="1241412"/>
            <a:ext cx="8279997" cy="3068651"/>
          </a:xfrm>
        </p:spPr>
        <p:txBody>
          <a:bodyPr/>
          <a:lstStyle/>
          <a:p>
            <a:endParaRPr lang="en-R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5DE125-FAEB-1246-8CF9-8120E1716F6D}"/>
              </a:ext>
            </a:extLst>
          </p:cNvPr>
          <p:cNvCxnSpPr>
            <a:cxnSpLocks/>
          </p:cNvCxnSpPr>
          <p:nvPr userDrawn="1"/>
        </p:nvCxnSpPr>
        <p:spPr>
          <a:xfrm>
            <a:off x="1143431" y="702156"/>
            <a:ext cx="804639" cy="0"/>
          </a:xfrm>
          <a:prstGeom prst="line">
            <a:avLst/>
          </a:prstGeom>
          <a:ln w="63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67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BFD13FB-13C9-2440-B46B-13A8B7F7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1" y="432000"/>
            <a:ext cx="517103" cy="540000"/>
          </a:xfrm>
          <a:prstGeom prst="rect">
            <a:avLst/>
          </a:prstGeom>
        </p:spPr>
      </p:pic>
      <p:sp>
        <p:nvSpPr>
          <p:cNvPr id="7" name="Title 45">
            <a:extLst>
              <a:ext uri="{FF2B5EF4-FFF2-40B4-BE49-F238E27FC236}">
                <a16:creationId xmlns:a16="http://schemas.microsoft.com/office/drawing/2014/main" id="{DEA543DC-15E7-A042-BFA7-4D383F02E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1508167"/>
            <a:ext cx="4050609" cy="353867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Литература</a:t>
            </a:r>
            <a:endParaRPr lang="en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FB59BD-DC84-9044-A4F4-B4C703F6FF9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2001" y="2133600"/>
            <a:ext cx="4029163" cy="2252868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100" b="0" i="0" u="none" spc="10" baseline="0" smtClean="0">
                <a:solidFill>
                  <a:srgbClr val="25408F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>
                <a:solidFill>
                  <a:srgbClr val="626366"/>
                </a:solidFill>
                <a:effectLst/>
                <a:latin typeface="Arial" panose="020B0604020202020204" pitchFamily="34" charset="0"/>
              </a:rPr>
              <a:t>|01|  …</a:t>
            </a:r>
          </a:p>
          <a:p>
            <a:endParaRPr lang="ru-RU" dirty="0">
              <a:solidFill>
                <a:srgbClr val="626366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626366"/>
                </a:solidFill>
                <a:effectLst/>
                <a:latin typeface="Arial" panose="020B0604020202020204" pitchFamily="34" charset="0"/>
              </a:rPr>
              <a:t>|02|  …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22716B-9C8C-1749-956F-5C2D819993C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0530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Название курса</a:t>
            </a:r>
            <a:endParaRPr lang="en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54828C-6B89-5340-854D-2DBB0170EC8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959628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Глоссарий</a:t>
            </a:r>
            <a:endParaRPr lang="en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F28085-E03E-C645-94B8-99BD2696866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12974" y="4583972"/>
            <a:ext cx="515389" cy="153873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000" b="1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</a:t>
            </a:r>
            <a:r>
              <a:rPr lang="ru-RU" dirty="0"/>
              <a:t>01</a:t>
            </a:r>
            <a:r>
              <a:rPr lang="en-US" dirty="0"/>
              <a:t>|</a:t>
            </a:r>
            <a:endParaRPr lang="en-R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92DC39-7B19-D844-ABBE-D60BCB4A743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682838" y="2133600"/>
            <a:ext cx="4029163" cy="225286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320"/>
              </a:lnSpc>
              <a:spcBef>
                <a:spcPts val="0"/>
              </a:spcBef>
              <a:buNone/>
              <a:defRPr sz="1100" spc="10" baseline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|03|  …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|04| 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999BA-2FB6-4B41-BE46-DD26CAD847EC}"/>
              </a:ext>
            </a:extLst>
          </p:cNvPr>
          <p:cNvCxnSpPr>
            <a:cxnSpLocks/>
          </p:cNvCxnSpPr>
          <p:nvPr userDrawn="1"/>
        </p:nvCxnSpPr>
        <p:spPr>
          <a:xfrm>
            <a:off x="1143431" y="702156"/>
            <a:ext cx="804639" cy="0"/>
          </a:xfrm>
          <a:prstGeom prst="line">
            <a:avLst/>
          </a:prstGeom>
          <a:ln w="63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C470FA49-B7FA-C14E-9613-3745BB487E2A}"/>
              </a:ext>
            </a:extLst>
          </p:cNvPr>
          <p:cNvSpPr txBox="1">
            <a:spLocks/>
          </p:cNvSpPr>
          <p:nvPr userDrawn="1"/>
        </p:nvSpPr>
        <p:spPr>
          <a:xfrm>
            <a:off x="1139454" y="535496"/>
            <a:ext cx="2375473" cy="1666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/>
              <a:t>Инструкция по работе в системе </a:t>
            </a:r>
            <a:r>
              <a:rPr lang="en-US" sz="800" b="1" dirty="0"/>
              <a:t>Canvas </a:t>
            </a:r>
            <a:endParaRPr lang="ru-RU" sz="800" b="1" i="0" kern="1200" spc="10" baseline="0" dirty="0">
              <a:solidFill>
                <a:srgbClr val="25408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0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AE5D2FC-5A1A-624B-A6C5-51A4211E42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135" y="848010"/>
            <a:ext cx="1831538" cy="11740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b="1" i="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Название курса</a:t>
            </a:r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A47DA91-BD93-5441-9D9A-EBAECBF87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432000"/>
            <a:ext cx="689470" cy="720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A3A6C9-99D8-C74C-884C-85FFE3DB0E12}"/>
              </a:ext>
            </a:extLst>
          </p:cNvPr>
          <p:cNvCxnSpPr>
            <a:cxnSpLocks/>
          </p:cNvCxnSpPr>
          <p:nvPr userDrawn="1"/>
        </p:nvCxnSpPr>
        <p:spPr>
          <a:xfrm>
            <a:off x="1631111" y="793134"/>
            <a:ext cx="915769" cy="0"/>
          </a:xfrm>
          <a:prstGeom prst="line">
            <a:avLst/>
          </a:prstGeom>
          <a:ln w="63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2F50D2C9-03ED-FB4B-861D-13B859B4D97A}"/>
              </a:ext>
            </a:extLst>
          </p:cNvPr>
          <p:cNvSpPr txBox="1">
            <a:spLocks/>
          </p:cNvSpPr>
          <p:nvPr userDrawn="1"/>
        </p:nvSpPr>
        <p:spPr>
          <a:xfrm>
            <a:off x="1627135" y="618243"/>
            <a:ext cx="1831538" cy="11740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0" i="0" kern="1200" spc="10" baseline="0" dirty="0">
                <a:solidFill>
                  <a:srgbClr val="25408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Онлайн-курс</a:t>
            </a:r>
          </a:p>
        </p:txBody>
      </p:sp>
      <p:sp>
        <p:nvSpPr>
          <p:cNvPr id="11" name="Title 45">
            <a:extLst>
              <a:ext uri="{FF2B5EF4-FFF2-40B4-BE49-F238E27FC236}">
                <a16:creationId xmlns:a16="http://schemas.microsoft.com/office/drawing/2014/main" id="{14CD7D28-901A-244A-80B7-7FE8485EC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2365097"/>
            <a:ext cx="4971324" cy="426548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Спасибо за внимание!</a:t>
            </a:r>
            <a:endParaRPr lang="en-R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8ECADA-18BE-904A-AABF-AD0F3E4831A1}"/>
              </a:ext>
            </a:extLst>
          </p:cNvPr>
          <p:cNvCxnSpPr>
            <a:cxnSpLocks/>
          </p:cNvCxnSpPr>
          <p:nvPr userDrawn="1"/>
        </p:nvCxnSpPr>
        <p:spPr>
          <a:xfrm>
            <a:off x="432000" y="4242000"/>
            <a:ext cx="0" cy="46800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23A158-D14D-B04D-89C9-7952C2A20B61}"/>
              </a:ext>
            </a:extLst>
          </p:cNvPr>
          <p:cNvCxnSpPr/>
          <p:nvPr userDrawn="1"/>
        </p:nvCxnSpPr>
        <p:spPr>
          <a:xfrm>
            <a:off x="2557884" y="4242000"/>
            <a:ext cx="0" cy="46800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8">
            <a:extLst>
              <a:ext uri="{FF2B5EF4-FFF2-40B4-BE49-F238E27FC236}">
                <a16:creationId xmlns:a16="http://schemas.microsoft.com/office/drawing/2014/main" id="{AF29B7FF-CDEB-3E48-A2A3-42EAA85F2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114" y="4343834"/>
            <a:ext cx="1896223" cy="3661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lang="en-US" smtClean="0">
                <a:effectLst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ru-RU" dirty="0"/>
              <a:t>Имя Отчество Фамилия</a:t>
            </a:r>
          </a:p>
          <a:p>
            <a:pPr lvl="0"/>
            <a:r>
              <a:rPr lang="en-US" dirty="0"/>
              <a:t>Email: </a:t>
            </a:r>
            <a:r>
              <a:rPr lang="en-US" dirty="0" err="1"/>
              <a:t>Namesurname@gmail.com</a:t>
            </a:r>
            <a:endParaRPr lang="en-US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8FD3D1D2-ACED-A947-A1F5-AF565B64CD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313" y="4226107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ru-RU" b="1" smtClean="0">
                <a:effectLst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ru-RU" b="1" dirty="0">
                <a:solidFill>
                  <a:srgbClr val="24408E"/>
                </a:solidFill>
                <a:effectLst/>
                <a:latin typeface="Arial" panose="020B0604020202020204" pitchFamily="34" charset="0"/>
              </a:rPr>
              <a:t>Ответственное лицо</a:t>
            </a:r>
            <a:endParaRPr lang="ru-RU" dirty="0">
              <a:solidFill>
                <a:srgbClr val="24408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17406E84-9E53-F140-A19B-4321052ECE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2238" y="4225207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ru-RU" b="1" smtClean="0">
                <a:effectLst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ru-RU" b="1" dirty="0">
                <a:solidFill>
                  <a:srgbClr val="24408E"/>
                </a:solidFill>
                <a:effectLst/>
                <a:latin typeface="Arial" panose="020B0604020202020204" pitchFamily="34" charset="0"/>
              </a:rPr>
              <a:t>Контактная информация</a:t>
            </a:r>
            <a:endParaRPr lang="ru-RU" dirty="0">
              <a:solidFill>
                <a:srgbClr val="24408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95C6BE7E-AE95-204C-8E36-55702753A0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9912" y="4347276"/>
            <a:ext cx="1905389" cy="3661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lang="ru-RU" smtClean="0">
                <a:effectLst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en-US" dirty="0"/>
              <a:t>Email: </a:t>
            </a:r>
            <a:r>
              <a:rPr lang="en-US" dirty="0" err="1"/>
              <a:t>onlinecourse@sutd.ru</a:t>
            </a:r>
            <a:endParaRPr lang="en-US" dirty="0"/>
          </a:p>
          <a:p>
            <a:pPr lvl="0"/>
            <a:r>
              <a:rPr lang="ru-RU" dirty="0"/>
              <a:t>Тел.: 000–00–00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02D862-AAC7-4F44-9B35-F3622CC03FDE}"/>
              </a:ext>
            </a:extLst>
          </p:cNvPr>
          <p:cNvCxnSpPr/>
          <p:nvPr userDrawn="1"/>
        </p:nvCxnSpPr>
        <p:spPr>
          <a:xfrm>
            <a:off x="4677354" y="4242000"/>
            <a:ext cx="0" cy="46800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50">
            <a:extLst>
              <a:ext uri="{FF2B5EF4-FFF2-40B4-BE49-F238E27FC236}">
                <a16:creationId xmlns:a16="http://schemas.microsoft.com/office/drawing/2014/main" id="{35AEE50B-94CA-A54A-99DA-8A163DBE6C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708" y="4225207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ru-RU" b="1" smtClean="0">
                <a:effectLst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ru-RU" b="1" dirty="0">
                <a:solidFill>
                  <a:srgbClr val="24408E"/>
                </a:solidFill>
                <a:effectLst/>
                <a:latin typeface="Arial" panose="020B0604020202020204" pitchFamily="34" charset="0"/>
              </a:rPr>
              <a:t>Адрес</a:t>
            </a:r>
            <a:endParaRPr lang="ru-RU" dirty="0">
              <a:solidFill>
                <a:srgbClr val="24408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Placeholder 48">
            <a:extLst>
              <a:ext uri="{FF2B5EF4-FFF2-40B4-BE49-F238E27FC236}">
                <a16:creationId xmlns:a16="http://schemas.microsoft.com/office/drawing/2014/main" id="{AE21635F-83BA-D74D-AEFC-14E32AFC6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9383" y="4347276"/>
            <a:ext cx="2511594" cy="3661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lang="en-US" smtClean="0">
                <a:solidFill>
                  <a:srgbClr val="25408F"/>
                </a:solidFill>
                <a:effectLst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ru-RU" dirty="0"/>
              <a:t>г. Санкт-Петербург, ул. Большая Морская, д. 18</a:t>
            </a:r>
          </a:p>
          <a:p>
            <a:pPr lvl="0"/>
            <a:r>
              <a:rPr lang="en-US" dirty="0" err="1"/>
              <a:t>www.sutd.ru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6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5">
            <a:extLst>
              <a:ext uri="{FF2B5EF4-FFF2-40B4-BE49-F238E27FC236}">
                <a16:creationId xmlns:a16="http://schemas.microsoft.com/office/drawing/2014/main" id="{CF8C95CE-EB82-1E41-9A69-526D49FF9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2365097"/>
            <a:ext cx="4971324" cy="426548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Спасибо за внимание!</a:t>
            </a:r>
            <a:endParaRPr lang="en-RU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A416A7F-C1B2-BD42-8E25-524A90E61B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135" y="848010"/>
            <a:ext cx="1831538" cy="11740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b="1" i="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Название курса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9C9025-27F5-A443-B0C8-16C6B5E046D8}"/>
              </a:ext>
            </a:extLst>
          </p:cNvPr>
          <p:cNvCxnSpPr>
            <a:cxnSpLocks/>
          </p:cNvCxnSpPr>
          <p:nvPr userDrawn="1"/>
        </p:nvCxnSpPr>
        <p:spPr>
          <a:xfrm>
            <a:off x="1631111" y="793134"/>
            <a:ext cx="91576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EC0C9AE0-9EDB-874D-BE08-9241EF0CB1FD}"/>
              </a:ext>
            </a:extLst>
          </p:cNvPr>
          <p:cNvSpPr txBox="1">
            <a:spLocks/>
          </p:cNvSpPr>
          <p:nvPr userDrawn="1"/>
        </p:nvSpPr>
        <p:spPr>
          <a:xfrm>
            <a:off x="1627135" y="618243"/>
            <a:ext cx="1831538" cy="11740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0" i="0" kern="1200" spc="1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Онлайн-курс</a:t>
            </a:r>
          </a:p>
        </p:txBody>
      </p: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F469430A-E4E0-EF4F-9D73-2D3831CB2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433134"/>
            <a:ext cx="689470" cy="72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7E5B36-9768-1B4F-8416-7699BFE95740}"/>
              </a:ext>
            </a:extLst>
          </p:cNvPr>
          <p:cNvCxnSpPr>
            <a:cxnSpLocks/>
          </p:cNvCxnSpPr>
          <p:nvPr userDrawn="1"/>
        </p:nvCxnSpPr>
        <p:spPr>
          <a:xfrm>
            <a:off x="432000" y="4242000"/>
            <a:ext cx="0" cy="46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69CF41-2595-9944-BA49-7F3EAB51FD6C}"/>
              </a:ext>
            </a:extLst>
          </p:cNvPr>
          <p:cNvCxnSpPr/>
          <p:nvPr userDrawn="1"/>
        </p:nvCxnSpPr>
        <p:spPr>
          <a:xfrm>
            <a:off x="2557884" y="4242000"/>
            <a:ext cx="0" cy="46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8">
            <a:extLst>
              <a:ext uri="{FF2B5EF4-FFF2-40B4-BE49-F238E27FC236}">
                <a16:creationId xmlns:a16="http://schemas.microsoft.com/office/drawing/2014/main" id="{4EDF7F91-3A22-C445-B911-0459CEF01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114" y="4343834"/>
            <a:ext cx="1896223" cy="3661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sz="800" b="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ru-RU" dirty="0"/>
              <a:t>Имя Отчество Фамилия</a:t>
            </a:r>
          </a:p>
          <a:p>
            <a:pPr lvl="0"/>
            <a:r>
              <a:rPr lang="en-US" dirty="0"/>
              <a:t>Email: </a:t>
            </a:r>
            <a:r>
              <a:rPr lang="en-US" dirty="0" err="1"/>
              <a:t>Namesurname@gmail.com</a:t>
            </a:r>
            <a:endParaRPr lang="en-US" dirty="0"/>
          </a:p>
        </p:txBody>
      </p:sp>
      <p:sp>
        <p:nvSpPr>
          <p:cNvPr id="24" name="Text Placeholder 50">
            <a:extLst>
              <a:ext uri="{FF2B5EF4-FFF2-40B4-BE49-F238E27FC236}">
                <a16:creationId xmlns:a16="http://schemas.microsoft.com/office/drawing/2014/main" id="{BE40E0FD-9E61-5F43-ADAB-BBFEF281A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313" y="4226107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 b="1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Ответственное лицо</a:t>
            </a:r>
            <a:endParaRPr lang="en-RU" dirty="0"/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9A1E3F08-B022-BA40-B448-B582F9733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2238" y="4225207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 b="1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Контактная информация</a:t>
            </a:r>
            <a:endParaRPr lang="en-RU" dirty="0"/>
          </a:p>
        </p:txBody>
      </p:sp>
      <p:sp>
        <p:nvSpPr>
          <p:cNvPr id="26" name="Text Placeholder 48">
            <a:extLst>
              <a:ext uri="{FF2B5EF4-FFF2-40B4-BE49-F238E27FC236}">
                <a16:creationId xmlns:a16="http://schemas.microsoft.com/office/drawing/2014/main" id="{09AF69B3-BF95-5045-8F0A-449C76075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9912" y="4347276"/>
            <a:ext cx="1905389" cy="3661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sz="800" b="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en-US" dirty="0"/>
              <a:t>Email: </a:t>
            </a:r>
            <a:r>
              <a:rPr lang="en-US" dirty="0" err="1"/>
              <a:t>onlinecourse@sutd.ru</a:t>
            </a:r>
            <a:endParaRPr lang="en-US" dirty="0"/>
          </a:p>
          <a:p>
            <a:pPr lvl="0"/>
            <a:r>
              <a:rPr lang="ru-RU" dirty="0"/>
              <a:t>Тел.: 000–00–00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B903342-E195-A541-B872-4637AB88538A}"/>
              </a:ext>
            </a:extLst>
          </p:cNvPr>
          <p:cNvCxnSpPr/>
          <p:nvPr userDrawn="1"/>
        </p:nvCxnSpPr>
        <p:spPr>
          <a:xfrm>
            <a:off x="4677354" y="4242000"/>
            <a:ext cx="0" cy="46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0">
            <a:extLst>
              <a:ext uri="{FF2B5EF4-FFF2-40B4-BE49-F238E27FC236}">
                <a16:creationId xmlns:a16="http://schemas.microsoft.com/office/drawing/2014/main" id="{52B459E2-18C5-7745-AF11-7CF5CC4D44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708" y="4225207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 b="1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Адрес</a:t>
            </a:r>
            <a:endParaRPr lang="en-RU" dirty="0"/>
          </a:p>
        </p:txBody>
      </p:sp>
      <p:sp>
        <p:nvSpPr>
          <p:cNvPr id="29" name="Text Placeholder 48">
            <a:extLst>
              <a:ext uri="{FF2B5EF4-FFF2-40B4-BE49-F238E27FC236}">
                <a16:creationId xmlns:a16="http://schemas.microsoft.com/office/drawing/2014/main" id="{8CD6334E-E951-F44E-9C3C-9FE76EB6FD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9382" y="4347276"/>
            <a:ext cx="2511592" cy="3661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sz="800" b="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ru-RU" dirty="0"/>
              <a:t>г. Санкт-Петербург, ул. Большая Морская, д. 18</a:t>
            </a:r>
          </a:p>
          <a:p>
            <a:pPr lvl="0"/>
            <a:r>
              <a:rPr lang="en-US" dirty="0" err="1"/>
              <a:t>www.sutd.ru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0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_BLU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1C4F5C-4824-B943-95FC-3D3F67E49B85}"/>
              </a:ext>
            </a:extLst>
          </p:cNvPr>
          <p:cNvCxnSpPr>
            <a:cxnSpLocks/>
          </p:cNvCxnSpPr>
          <p:nvPr userDrawn="1"/>
        </p:nvCxnSpPr>
        <p:spPr>
          <a:xfrm>
            <a:off x="432000" y="4242000"/>
            <a:ext cx="0" cy="46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426F1E-C194-6B44-B2FE-D96115F77751}"/>
              </a:ext>
            </a:extLst>
          </p:cNvPr>
          <p:cNvCxnSpPr/>
          <p:nvPr userDrawn="1"/>
        </p:nvCxnSpPr>
        <p:spPr>
          <a:xfrm>
            <a:off x="2557884" y="4242000"/>
            <a:ext cx="0" cy="46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8">
            <a:extLst>
              <a:ext uri="{FF2B5EF4-FFF2-40B4-BE49-F238E27FC236}">
                <a16:creationId xmlns:a16="http://schemas.microsoft.com/office/drawing/2014/main" id="{55299877-D527-F143-A3BA-18F13DE86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114" y="4343834"/>
            <a:ext cx="1896223" cy="3661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sz="800" b="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Text Placeholder 50">
            <a:extLst>
              <a:ext uri="{FF2B5EF4-FFF2-40B4-BE49-F238E27FC236}">
                <a16:creationId xmlns:a16="http://schemas.microsoft.com/office/drawing/2014/main" id="{B8093E55-D0B3-5C40-9431-C790C8FE34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313" y="4226107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Раздел №1</a:t>
            </a:r>
            <a:endParaRPr lang="en-R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5DEDFB-7F03-8C47-94D8-D6A4F134D81F}"/>
              </a:ext>
            </a:extLst>
          </p:cNvPr>
          <p:cNvCxnSpPr>
            <a:cxnSpLocks/>
          </p:cNvCxnSpPr>
          <p:nvPr userDrawn="1"/>
        </p:nvCxnSpPr>
        <p:spPr>
          <a:xfrm>
            <a:off x="7034366" y="0"/>
            <a:ext cx="0" cy="51435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1909E36-084D-9A49-9AD9-20F4D7D44B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135" y="848010"/>
            <a:ext cx="1831538" cy="11740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b="1" i="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Название курса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EE20649-38F2-044F-9280-1FAEB1AA427A}"/>
              </a:ext>
            </a:extLst>
          </p:cNvPr>
          <p:cNvSpPr txBox="1">
            <a:spLocks/>
          </p:cNvSpPr>
          <p:nvPr userDrawn="1"/>
        </p:nvSpPr>
        <p:spPr>
          <a:xfrm>
            <a:off x="1627135" y="618243"/>
            <a:ext cx="1831538" cy="11740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0" i="0" kern="1200" spc="1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Онлайн-курс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B9B812-ED18-5C43-B58F-BE5D9AA999BE}"/>
              </a:ext>
            </a:extLst>
          </p:cNvPr>
          <p:cNvSpPr/>
          <p:nvPr userDrawn="1"/>
        </p:nvSpPr>
        <p:spPr>
          <a:xfrm>
            <a:off x="5360366" y="906713"/>
            <a:ext cx="3348000" cy="3348000"/>
          </a:xfrm>
          <a:prstGeom prst="ellipse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rgbClr val="25408F"/>
              </a:solidFill>
            </a:endParaRPr>
          </a:p>
        </p:txBody>
      </p:sp>
      <p:sp>
        <p:nvSpPr>
          <p:cNvPr id="13" name="Title 45">
            <a:extLst>
              <a:ext uri="{FF2B5EF4-FFF2-40B4-BE49-F238E27FC236}">
                <a16:creationId xmlns:a16="http://schemas.microsoft.com/office/drawing/2014/main" id="{D911ED64-BB21-E045-8E83-2750ED683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2359040"/>
            <a:ext cx="4155901" cy="1495329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лекции</a:t>
            </a:r>
            <a:endParaRPr lang="en-RU" dirty="0"/>
          </a:p>
        </p:txBody>
      </p:sp>
      <p:sp>
        <p:nvSpPr>
          <p:cNvPr id="14" name="Text Placeholder 50">
            <a:extLst>
              <a:ext uri="{FF2B5EF4-FFF2-40B4-BE49-F238E27FC236}">
                <a16:creationId xmlns:a16="http://schemas.microsoft.com/office/drawing/2014/main" id="{1F59CF37-E61E-E54B-B0D4-3C859503E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2238" y="4225207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Тема №1</a:t>
            </a:r>
            <a:endParaRPr lang="en-RU" dirty="0"/>
          </a:p>
        </p:txBody>
      </p:sp>
      <p:sp>
        <p:nvSpPr>
          <p:cNvPr id="15" name="Text Placeholder 50">
            <a:extLst>
              <a:ext uri="{FF2B5EF4-FFF2-40B4-BE49-F238E27FC236}">
                <a16:creationId xmlns:a16="http://schemas.microsoft.com/office/drawing/2014/main" id="{664C394E-9AFE-7E41-A366-9F8BB9E0F4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2098158"/>
            <a:ext cx="2227912" cy="186226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| 4 | </a:t>
            </a:r>
            <a:r>
              <a:rPr lang="ru-RU" dirty="0"/>
              <a:t>лекция</a:t>
            </a:r>
            <a:endParaRPr lang="en-RU" dirty="0"/>
          </a:p>
        </p:txBody>
      </p:sp>
      <p:sp>
        <p:nvSpPr>
          <p:cNvPr id="16" name="Picture Placeholder 37">
            <a:extLst>
              <a:ext uri="{FF2B5EF4-FFF2-40B4-BE49-F238E27FC236}">
                <a16:creationId xmlns:a16="http://schemas.microsoft.com/office/drawing/2014/main" id="{B8BF56AB-8999-CD42-A1B1-449677E37B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64805" y="1016138"/>
            <a:ext cx="3132000" cy="3132000"/>
          </a:xfrm>
        </p:spPr>
        <p:txBody>
          <a:bodyPr/>
          <a:lstStyle/>
          <a:p>
            <a:endParaRPr lang="en-RU" dirty="0"/>
          </a:p>
        </p:txBody>
      </p:sp>
      <p:sp>
        <p:nvSpPr>
          <p:cNvPr id="17" name="Text Placeholder 48">
            <a:extLst>
              <a:ext uri="{FF2B5EF4-FFF2-40B4-BE49-F238E27FC236}">
                <a16:creationId xmlns:a16="http://schemas.microsoft.com/office/drawing/2014/main" id="{3BF845BD-4D9B-7440-B4D0-53DE7ECF64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9912" y="4347276"/>
            <a:ext cx="1905389" cy="3661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sz="800" b="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ru-RU" dirty="0"/>
              <a:t>Название темы</a:t>
            </a:r>
            <a:endParaRPr lang="en-US" dirty="0"/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36AA29D8-2AA0-EB41-AD89-33ABFDCFC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433134"/>
            <a:ext cx="689470" cy="72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066F30-B8E3-C14D-9161-141DDF87D880}"/>
              </a:ext>
            </a:extLst>
          </p:cNvPr>
          <p:cNvCxnSpPr>
            <a:cxnSpLocks/>
          </p:cNvCxnSpPr>
          <p:nvPr userDrawn="1"/>
        </p:nvCxnSpPr>
        <p:spPr>
          <a:xfrm>
            <a:off x="1631111" y="793134"/>
            <a:ext cx="99281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6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66B209-3C99-754D-9A9F-80FB579893E4}"/>
              </a:ext>
            </a:extLst>
          </p:cNvPr>
          <p:cNvCxnSpPr>
            <a:cxnSpLocks/>
          </p:cNvCxnSpPr>
          <p:nvPr userDrawn="1"/>
        </p:nvCxnSpPr>
        <p:spPr>
          <a:xfrm>
            <a:off x="5877760" y="2120890"/>
            <a:ext cx="0" cy="46800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781BDC-0131-0741-9483-31FAF8EE300E}"/>
              </a:ext>
            </a:extLst>
          </p:cNvPr>
          <p:cNvCxnSpPr>
            <a:cxnSpLocks/>
          </p:cNvCxnSpPr>
          <p:nvPr userDrawn="1"/>
        </p:nvCxnSpPr>
        <p:spPr>
          <a:xfrm>
            <a:off x="5877760" y="2776420"/>
            <a:ext cx="0" cy="46800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8">
            <a:extLst>
              <a:ext uri="{FF2B5EF4-FFF2-40B4-BE49-F238E27FC236}">
                <a16:creationId xmlns:a16="http://schemas.microsoft.com/office/drawing/2014/main" id="{0E41A765-D748-EA46-9C2C-E107088A73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6593" y="2222723"/>
            <a:ext cx="2620527" cy="37125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sz="800" b="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Text Placeholder 50">
            <a:extLst>
              <a:ext uri="{FF2B5EF4-FFF2-40B4-BE49-F238E27FC236}">
                <a16:creationId xmlns:a16="http://schemas.microsoft.com/office/drawing/2014/main" id="{E75F4C2B-1240-484F-AD47-24F6B880BC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6593" y="2104997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 b="1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Раздел №1</a:t>
            </a:r>
            <a:endParaRPr lang="en-RU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CF0FC0-17CA-1A4B-ACFA-724D48B136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135" y="848010"/>
            <a:ext cx="1831538" cy="11740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b="1" i="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Название курса</a:t>
            </a:r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5603E66-D755-0F4C-96C1-584D0250CE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432000"/>
            <a:ext cx="689470" cy="7200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6885517-DD28-144D-9681-C2E08928F610}"/>
              </a:ext>
            </a:extLst>
          </p:cNvPr>
          <p:cNvSpPr txBox="1">
            <a:spLocks/>
          </p:cNvSpPr>
          <p:nvPr userDrawn="1"/>
        </p:nvSpPr>
        <p:spPr>
          <a:xfrm>
            <a:off x="1627135" y="618243"/>
            <a:ext cx="1831538" cy="11740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0" i="0" kern="1200" spc="10" baseline="0" dirty="0">
                <a:solidFill>
                  <a:srgbClr val="25408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Онлайн-курс</a:t>
            </a:r>
          </a:p>
        </p:txBody>
      </p:sp>
      <p:sp>
        <p:nvSpPr>
          <p:cNvPr id="13" name="Title 45">
            <a:extLst>
              <a:ext uri="{FF2B5EF4-FFF2-40B4-BE49-F238E27FC236}">
                <a16:creationId xmlns:a16="http://schemas.microsoft.com/office/drawing/2014/main" id="{30E25928-8C17-6D47-835C-F41710AA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2359040"/>
            <a:ext cx="4971324" cy="1495329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лекции</a:t>
            </a:r>
            <a:endParaRPr lang="en-RU" dirty="0"/>
          </a:p>
        </p:txBody>
      </p:sp>
      <p:sp>
        <p:nvSpPr>
          <p:cNvPr id="14" name="Text Placeholder 50">
            <a:extLst>
              <a:ext uri="{FF2B5EF4-FFF2-40B4-BE49-F238E27FC236}">
                <a16:creationId xmlns:a16="http://schemas.microsoft.com/office/drawing/2014/main" id="{C2C5005D-12E7-BC40-9A30-C965C2A16A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6593" y="2763708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 b="1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Тема №1</a:t>
            </a:r>
            <a:endParaRPr lang="en-RU" dirty="0"/>
          </a:p>
        </p:txBody>
      </p:sp>
      <p:sp>
        <p:nvSpPr>
          <p:cNvPr id="15" name="Text Placeholder 50">
            <a:extLst>
              <a:ext uri="{FF2B5EF4-FFF2-40B4-BE49-F238E27FC236}">
                <a16:creationId xmlns:a16="http://schemas.microsoft.com/office/drawing/2014/main" id="{E5FF01AA-5BE1-C042-B5B3-90562FD71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2098158"/>
            <a:ext cx="2227912" cy="186226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| 4 | </a:t>
            </a:r>
            <a:r>
              <a:rPr lang="ru-RU" dirty="0"/>
              <a:t>лекция</a:t>
            </a:r>
            <a:endParaRPr lang="en-RU" dirty="0"/>
          </a:p>
        </p:txBody>
      </p:sp>
      <p:sp>
        <p:nvSpPr>
          <p:cNvPr id="17" name="Text Placeholder 48">
            <a:extLst>
              <a:ext uri="{FF2B5EF4-FFF2-40B4-BE49-F238E27FC236}">
                <a16:creationId xmlns:a16="http://schemas.microsoft.com/office/drawing/2014/main" id="{AA116AA3-2F79-D946-8A09-9CACCF49F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6593" y="2885777"/>
            <a:ext cx="2620524" cy="3661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sz="800" b="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ru-RU" dirty="0"/>
              <a:t>Название темы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649A01-3520-8D4D-9CDF-59F93B275F31}"/>
              </a:ext>
            </a:extLst>
          </p:cNvPr>
          <p:cNvCxnSpPr>
            <a:cxnSpLocks/>
          </p:cNvCxnSpPr>
          <p:nvPr userDrawn="1"/>
        </p:nvCxnSpPr>
        <p:spPr>
          <a:xfrm>
            <a:off x="1631111" y="793134"/>
            <a:ext cx="992819" cy="0"/>
          </a:xfrm>
          <a:prstGeom prst="line">
            <a:avLst/>
          </a:prstGeom>
          <a:ln w="63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95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31" userDrawn="1">
          <p15:clr>
            <a:srgbClr val="FBAE40"/>
          </p15:clr>
        </p15:guide>
        <p15:guide id="2" orient="horz" pos="1748" userDrawn="1">
          <p15:clr>
            <a:srgbClr val="FBAE40"/>
          </p15:clr>
        </p15:guide>
        <p15:guide id="3" orient="horz" pos="163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0AA2C2-E529-4948-AE5C-73066D1C9D07}"/>
              </a:ext>
            </a:extLst>
          </p:cNvPr>
          <p:cNvCxnSpPr>
            <a:cxnSpLocks/>
          </p:cNvCxnSpPr>
          <p:nvPr userDrawn="1"/>
        </p:nvCxnSpPr>
        <p:spPr>
          <a:xfrm>
            <a:off x="5877760" y="2120890"/>
            <a:ext cx="0" cy="46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AC10FF-4DA1-8544-872A-332AC6727D17}"/>
              </a:ext>
            </a:extLst>
          </p:cNvPr>
          <p:cNvCxnSpPr>
            <a:cxnSpLocks/>
          </p:cNvCxnSpPr>
          <p:nvPr userDrawn="1"/>
        </p:nvCxnSpPr>
        <p:spPr>
          <a:xfrm>
            <a:off x="5877760" y="2776420"/>
            <a:ext cx="0" cy="46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8">
            <a:extLst>
              <a:ext uri="{FF2B5EF4-FFF2-40B4-BE49-F238E27FC236}">
                <a16:creationId xmlns:a16="http://schemas.microsoft.com/office/drawing/2014/main" id="{ABAD28A1-4886-BC49-876D-7B7025F939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6593" y="2222723"/>
            <a:ext cx="2620527" cy="37125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sz="800" b="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Text Placeholder 50">
            <a:extLst>
              <a:ext uri="{FF2B5EF4-FFF2-40B4-BE49-F238E27FC236}">
                <a16:creationId xmlns:a16="http://schemas.microsoft.com/office/drawing/2014/main" id="{C161848F-F463-AE4B-AB82-A087F3C20B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6593" y="2104997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Раздел №1</a:t>
            </a:r>
            <a:endParaRPr lang="en-RU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C526385-0F87-D640-B29F-5971CD7408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135" y="848010"/>
            <a:ext cx="1831538" cy="11740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b="1" i="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Название курса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175EFD-B7CD-894D-AEE9-397099DF4915}"/>
              </a:ext>
            </a:extLst>
          </p:cNvPr>
          <p:cNvSpPr txBox="1">
            <a:spLocks/>
          </p:cNvSpPr>
          <p:nvPr userDrawn="1"/>
        </p:nvSpPr>
        <p:spPr>
          <a:xfrm>
            <a:off x="1627135" y="618243"/>
            <a:ext cx="1831538" cy="11740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0" i="0" kern="1200" spc="1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Онлайн-курс</a:t>
            </a:r>
          </a:p>
        </p:txBody>
      </p:sp>
      <p:sp>
        <p:nvSpPr>
          <p:cNvPr id="11" name="Title 45">
            <a:extLst>
              <a:ext uri="{FF2B5EF4-FFF2-40B4-BE49-F238E27FC236}">
                <a16:creationId xmlns:a16="http://schemas.microsoft.com/office/drawing/2014/main" id="{38C5565C-DFE8-774A-98B9-BD952B905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2359040"/>
            <a:ext cx="4971324" cy="1495329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лекции</a:t>
            </a:r>
            <a:endParaRPr lang="en-RU" dirty="0"/>
          </a:p>
        </p:txBody>
      </p:sp>
      <p:sp>
        <p:nvSpPr>
          <p:cNvPr id="12" name="Text Placeholder 50">
            <a:extLst>
              <a:ext uri="{FF2B5EF4-FFF2-40B4-BE49-F238E27FC236}">
                <a16:creationId xmlns:a16="http://schemas.microsoft.com/office/drawing/2014/main" id="{B2C93F42-3B2F-5943-8435-6E1CBB6765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6593" y="2763708"/>
            <a:ext cx="1895475" cy="10826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Тема №1</a:t>
            </a:r>
            <a:endParaRPr lang="en-RU" dirty="0"/>
          </a:p>
        </p:txBody>
      </p:sp>
      <p:sp>
        <p:nvSpPr>
          <p:cNvPr id="13" name="Text Placeholder 50">
            <a:extLst>
              <a:ext uri="{FF2B5EF4-FFF2-40B4-BE49-F238E27FC236}">
                <a16:creationId xmlns:a16="http://schemas.microsoft.com/office/drawing/2014/main" id="{5E5BBD45-574B-1845-A297-CA4D30ED3D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2098158"/>
            <a:ext cx="2227912" cy="186226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| 4 | </a:t>
            </a:r>
            <a:r>
              <a:rPr lang="ru-RU" dirty="0"/>
              <a:t>лекция</a:t>
            </a:r>
            <a:endParaRPr lang="en-RU" dirty="0"/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134EF743-B3CC-D84A-A167-C68C628388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6593" y="2885777"/>
            <a:ext cx="2620524" cy="3661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960"/>
              </a:lnSpc>
              <a:spcBef>
                <a:spcPts val="0"/>
              </a:spcBef>
              <a:buFontTx/>
              <a:buNone/>
              <a:defRPr sz="800" b="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lnSpc>
                <a:spcPts val="2520"/>
              </a:lnSpc>
              <a:buFontTx/>
              <a:buNone/>
              <a:defRPr/>
            </a:lvl2pPr>
            <a:lvl3pPr marL="685800" indent="0">
              <a:lnSpc>
                <a:spcPts val="2520"/>
              </a:lnSpc>
              <a:buFontTx/>
              <a:buNone/>
              <a:defRPr/>
            </a:lvl3pPr>
            <a:lvl4pPr marL="1028700" indent="0">
              <a:lnSpc>
                <a:spcPts val="2520"/>
              </a:lnSpc>
              <a:buFontTx/>
              <a:buNone/>
              <a:defRPr/>
            </a:lvl4pPr>
            <a:lvl5pPr marL="1371600" indent="0">
              <a:lnSpc>
                <a:spcPts val="2520"/>
              </a:lnSpc>
              <a:buFontTx/>
              <a:buNone/>
              <a:defRPr/>
            </a:lvl5pPr>
          </a:lstStyle>
          <a:p>
            <a:pPr lvl="0"/>
            <a:r>
              <a:rPr lang="ru-RU" dirty="0"/>
              <a:t>Название темы</a:t>
            </a:r>
            <a:endParaRPr lang="en-US" dirty="0"/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758B1D4C-26BC-DC49-BD00-5F81702167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433134"/>
            <a:ext cx="689470" cy="720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36FF38-0536-3649-9B23-8CF9A9131C08}"/>
              </a:ext>
            </a:extLst>
          </p:cNvPr>
          <p:cNvCxnSpPr>
            <a:cxnSpLocks/>
          </p:cNvCxnSpPr>
          <p:nvPr userDrawn="1"/>
        </p:nvCxnSpPr>
        <p:spPr>
          <a:xfrm>
            <a:off x="1631111" y="793134"/>
            <a:ext cx="99281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5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355AE824-FA81-AE47-892D-2213127E6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1" y="432000"/>
            <a:ext cx="517103" cy="54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B75344-9883-224F-AC5D-D1EFFEE7D1AA}"/>
              </a:ext>
            </a:extLst>
          </p:cNvPr>
          <p:cNvCxnSpPr>
            <a:cxnSpLocks/>
          </p:cNvCxnSpPr>
          <p:nvPr userDrawn="1"/>
        </p:nvCxnSpPr>
        <p:spPr>
          <a:xfrm>
            <a:off x="1143431" y="702156"/>
            <a:ext cx="804639" cy="0"/>
          </a:xfrm>
          <a:prstGeom prst="line">
            <a:avLst/>
          </a:prstGeom>
          <a:ln w="63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5">
            <a:extLst>
              <a:ext uri="{FF2B5EF4-FFF2-40B4-BE49-F238E27FC236}">
                <a16:creationId xmlns:a16="http://schemas.microsoft.com/office/drawing/2014/main" id="{6774BB84-E422-EA44-BD38-934787321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1508167"/>
            <a:ext cx="4050609" cy="353867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Глоссарий</a:t>
            </a:r>
            <a:endParaRPr lang="en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EE9CCA2-5773-5546-81DB-330030DC6E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2001" y="2133600"/>
            <a:ext cx="4029163" cy="225286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320"/>
              </a:lnSpc>
              <a:spcBef>
                <a:spcPts val="0"/>
              </a:spcBef>
              <a:buNone/>
              <a:defRPr lang="en-US" b="0" u="none" spc="10" baseline="0" smtClean="0"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Термин </a:t>
            </a:r>
            <a:r>
              <a:rPr lang="en-US" dirty="0"/>
              <a:t>– </a:t>
            </a:r>
            <a:r>
              <a:rPr lang="ru-RU" dirty="0"/>
              <a:t>…</a:t>
            </a:r>
            <a:endParaRPr lang="en-US" dirty="0"/>
          </a:p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ru-RU" dirty="0"/>
              <a:t>Термин </a:t>
            </a:r>
            <a:r>
              <a:rPr lang="en-US" dirty="0"/>
              <a:t>– </a:t>
            </a:r>
            <a:r>
              <a:rPr lang="ru-RU" dirty="0"/>
              <a:t>…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626B58-FE40-E342-BA09-E6C5077091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959628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Содержание</a:t>
            </a:r>
            <a:endParaRPr lang="en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67B0B18-7CD4-3049-B094-102D7474596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12974" y="4583972"/>
            <a:ext cx="515389" cy="153873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000" b="1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</a:t>
            </a:r>
            <a:r>
              <a:rPr lang="ru-RU" dirty="0"/>
              <a:t>01</a:t>
            </a:r>
            <a:r>
              <a:rPr lang="en-US" dirty="0"/>
              <a:t>|</a:t>
            </a:r>
            <a:endParaRPr lang="en-RU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2C16895-FC90-9D43-96AF-11BF386CE74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682838" y="2133600"/>
            <a:ext cx="4029163" cy="225286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320"/>
              </a:lnSpc>
              <a:spcBef>
                <a:spcPts val="0"/>
              </a:spcBef>
              <a:buNone/>
              <a:defRPr sz="1100" spc="10" baseline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Термин – …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Термин – …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470FA49-B7FA-C14E-9613-3745BB487E2A}"/>
              </a:ext>
            </a:extLst>
          </p:cNvPr>
          <p:cNvSpPr txBox="1">
            <a:spLocks/>
          </p:cNvSpPr>
          <p:nvPr userDrawn="1"/>
        </p:nvSpPr>
        <p:spPr>
          <a:xfrm>
            <a:off x="1139454" y="535496"/>
            <a:ext cx="2375473" cy="1666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/>
              <a:t>Инструкция по работе в системе </a:t>
            </a:r>
            <a:r>
              <a:rPr lang="en-US" sz="800" b="1" dirty="0"/>
              <a:t>Canvas </a:t>
            </a:r>
            <a:endParaRPr lang="ru-RU" sz="800" b="1" i="0" kern="1200" spc="10" baseline="0" dirty="0">
              <a:solidFill>
                <a:srgbClr val="25408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0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BA24681-3A6E-894C-964A-925E708C1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1" y="432000"/>
            <a:ext cx="517103" cy="540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470FA49-B7FA-C14E-9613-3745BB487E2A}"/>
              </a:ext>
            </a:extLst>
          </p:cNvPr>
          <p:cNvSpPr txBox="1">
            <a:spLocks/>
          </p:cNvSpPr>
          <p:nvPr userDrawn="1"/>
        </p:nvSpPr>
        <p:spPr>
          <a:xfrm>
            <a:off x="1139454" y="535496"/>
            <a:ext cx="2375473" cy="1666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/>
              <a:t>Инструкция по работе в системе </a:t>
            </a:r>
            <a:r>
              <a:rPr lang="en-US" sz="800" b="1" dirty="0"/>
              <a:t>Canvas </a:t>
            </a:r>
            <a:endParaRPr lang="ru-RU" sz="800" b="1" i="0" kern="1200" spc="10" baseline="0" dirty="0">
              <a:solidFill>
                <a:srgbClr val="25408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45">
            <a:extLst>
              <a:ext uri="{FF2B5EF4-FFF2-40B4-BE49-F238E27FC236}">
                <a16:creationId xmlns:a16="http://schemas.microsoft.com/office/drawing/2014/main" id="{A0270EB0-9697-724C-AA29-CDBDB6F59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1508167"/>
            <a:ext cx="4050609" cy="353867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6590B7-0B50-CF41-B3E9-37786A65BB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2001" y="2133600"/>
            <a:ext cx="4029163" cy="225286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320"/>
              </a:lnSpc>
              <a:spcBef>
                <a:spcPts val="0"/>
              </a:spcBef>
              <a:buNone/>
              <a:defRPr sz="1100" spc="10" baseline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1C6D201-C6E0-5041-BDD7-DDD73C8796B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0530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Название курса</a:t>
            </a:r>
            <a:endParaRPr lang="en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BE0CC3-9B1C-314D-B675-0B69CD2B7DF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959628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77D9CEF-EA2A-CC44-86E3-4DD37263D57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682838" y="2133600"/>
            <a:ext cx="4029163" cy="225286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320"/>
              </a:lnSpc>
              <a:spcBef>
                <a:spcPts val="0"/>
              </a:spcBef>
              <a:buNone/>
              <a:defRPr sz="11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6DE553-501F-4F43-840E-5CED4855B56D}"/>
              </a:ext>
            </a:extLst>
          </p:cNvPr>
          <p:cNvCxnSpPr>
            <a:cxnSpLocks/>
          </p:cNvCxnSpPr>
          <p:nvPr userDrawn="1"/>
        </p:nvCxnSpPr>
        <p:spPr>
          <a:xfrm>
            <a:off x="1143431" y="702156"/>
            <a:ext cx="804639" cy="0"/>
          </a:xfrm>
          <a:prstGeom prst="line">
            <a:avLst/>
          </a:prstGeom>
          <a:ln w="63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8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C287A7-B960-454D-899A-83607CE407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9455" y="744332"/>
            <a:ext cx="1831538" cy="11740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800" b="1" i="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Название курса</a:t>
            </a:r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D62DEAE-A262-3F40-96B6-48D514A51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1" y="432000"/>
            <a:ext cx="517103" cy="540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648264-04C1-9648-B9A5-BFBEE143AEC8}"/>
              </a:ext>
            </a:extLst>
          </p:cNvPr>
          <p:cNvSpPr txBox="1">
            <a:spLocks/>
          </p:cNvSpPr>
          <p:nvPr userDrawn="1"/>
        </p:nvSpPr>
        <p:spPr>
          <a:xfrm>
            <a:off x="1139455" y="535496"/>
            <a:ext cx="1831538" cy="117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0" i="0" kern="1200" spc="10" baseline="0" dirty="0">
                <a:solidFill>
                  <a:srgbClr val="25408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Онлайн-курс</a:t>
            </a:r>
          </a:p>
        </p:txBody>
      </p:sp>
      <p:sp>
        <p:nvSpPr>
          <p:cNvPr id="7" name="Title 45">
            <a:extLst>
              <a:ext uri="{FF2B5EF4-FFF2-40B4-BE49-F238E27FC236}">
                <a16:creationId xmlns:a16="http://schemas.microsoft.com/office/drawing/2014/main" id="{58461926-5FAF-214E-BC1C-2751482AB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1508167"/>
            <a:ext cx="4050609" cy="353867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61A99D-A750-5141-A176-83DD00BB19C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2001" y="2133600"/>
            <a:ext cx="4029163" cy="2252868"/>
          </a:xfrm>
        </p:spPr>
        <p:txBody>
          <a:bodyPr lIns="0" tIns="0" rIns="0" bIns="0">
            <a:normAutofit/>
          </a:bodyPr>
          <a:lstStyle>
            <a:lvl1pPr marL="171450" indent="-171450">
              <a:lnSpc>
                <a:spcPts val="132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spc="10" baseline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D43E3D-FF82-2E46-AC0E-9C636D7D168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0530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Название курса</a:t>
            </a:r>
            <a:endParaRPr lang="en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AC87A2-2E0D-984E-BB8D-1C56F65C48D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959628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1C6ED2-6D1E-7E4E-968D-F9AE3A37A81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12974" y="4583972"/>
            <a:ext cx="515389" cy="153873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000" b="1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</a:t>
            </a:r>
            <a:r>
              <a:rPr lang="ru-RU" dirty="0"/>
              <a:t>01</a:t>
            </a:r>
            <a:r>
              <a:rPr lang="en-US" dirty="0"/>
              <a:t>|</a:t>
            </a:r>
            <a:endParaRPr lang="en-R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FE917EB-7F58-EB40-905B-ECA94D5326F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682838" y="2133600"/>
            <a:ext cx="4029163" cy="2252868"/>
          </a:xfrm>
        </p:spPr>
        <p:txBody>
          <a:bodyPr lIns="0" tIns="0" rIns="0" bIns="0">
            <a:normAutofit/>
          </a:bodyPr>
          <a:lstStyle>
            <a:lvl1pPr marL="171450" indent="-171450">
              <a:lnSpc>
                <a:spcPts val="132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spc="10" baseline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C45225-4BF5-994A-9C98-15F41B17F992}"/>
              </a:ext>
            </a:extLst>
          </p:cNvPr>
          <p:cNvCxnSpPr>
            <a:cxnSpLocks/>
          </p:cNvCxnSpPr>
          <p:nvPr userDrawn="1"/>
        </p:nvCxnSpPr>
        <p:spPr>
          <a:xfrm>
            <a:off x="1143431" y="702156"/>
            <a:ext cx="804639" cy="0"/>
          </a:xfrm>
          <a:prstGeom prst="line">
            <a:avLst/>
          </a:prstGeom>
          <a:ln w="63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0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A03A3B-3C33-3E48-8D18-FAD303915D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9455" y="744332"/>
            <a:ext cx="1831538" cy="11740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800" b="1" i="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Название курса</a:t>
            </a:r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93D311D-2739-6447-85F6-ADDE1D111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1" y="432000"/>
            <a:ext cx="517103" cy="540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46D365B-F5F6-9E46-B8C9-469AEBB70161}"/>
              </a:ext>
            </a:extLst>
          </p:cNvPr>
          <p:cNvSpPr txBox="1">
            <a:spLocks/>
          </p:cNvSpPr>
          <p:nvPr userDrawn="1"/>
        </p:nvSpPr>
        <p:spPr>
          <a:xfrm>
            <a:off x="1139455" y="535496"/>
            <a:ext cx="1831538" cy="117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0" i="0" kern="1200" spc="10" baseline="0" dirty="0">
                <a:solidFill>
                  <a:srgbClr val="25408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Онлайн-курс</a:t>
            </a:r>
          </a:p>
        </p:txBody>
      </p:sp>
      <p:sp>
        <p:nvSpPr>
          <p:cNvPr id="7" name="Title 45">
            <a:extLst>
              <a:ext uri="{FF2B5EF4-FFF2-40B4-BE49-F238E27FC236}">
                <a16:creationId xmlns:a16="http://schemas.microsoft.com/office/drawing/2014/main" id="{F98D75C1-64DD-DA4E-81C5-4E67508C5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1508167"/>
            <a:ext cx="4050609" cy="353867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C249C4-ABAD-A642-9F0B-2F8EE8711AA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2001" y="2133600"/>
            <a:ext cx="4029163" cy="225286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defRPr sz="1800" i="1" spc="10" baseline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«Цитата»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36EF04-88BE-FC41-B2D0-193E7770BE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0530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Название курса</a:t>
            </a:r>
            <a:endParaRPr lang="en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99F25B-BEDE-2E40-8E10-4469CE6B12D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959628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55B38E-AFD0-E14B-A6D5-86E1DF3E866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12974" y="4583972"/>
            <a:ext cx="515389" cy="153873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000" b="1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</a:t>
            </a:r>
            <a:r>
              <a:rPr lang="ru-RU" dirty="0"/>
              <a:t>01</a:t>
            </a:r>
            <a:r>
              <a:rPr lang="en-US" dirty="0"/>
              <a:t>|</a:t>
            </a:r>
            <a:endParaRPr lang="en-R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2258DE-77F4-2C4B-AC8D-842D12950C0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682838" y="2133600"/>
            <a:ext cx="4029163" cy="225286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320"/>
              </a:lnSpc>
              <a:spcBef>
                <a:spcPts val="0"/>
              </a:spcBef>
              <a:buNone/>
              <a:defRPr sz="1100" spc="10" baseline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8A024E-7590-EA41-94AC-D4D635030551}"/>
              </a:ext>
            </a:extLst>
          </p:cNvPr>
          <p:cNvCxnSpPr>
            <a:cxnSpLocks/>
          </p:cNvCxnSpPr>
          <p:nvPr userDrawn="1"/>
        </p:nvCxnSpPr>
        <p:spPr>
          <a:xfrm>
            <a:off x="1143431" y="702156"/>
            <a:ext cx="804639" cy="0"/>
          </a:xfrm>
          <a:prstGeom prst="line">
            <a:avLst/>
          </a:prstGeom>
          <a:ln w="63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8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ubtitle 2">
            <a:extLst>
              <a:ext uri="{FF2B5EF4-FFF2-40B4-BE49-F238E27FC236}">
                <a16:creationId xmlns:a16="http://schemas.microsoft.com/office/drawing/2014/main" id="{8AF275DF-4B2D-F947-AE6D-CD493858E6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9455" y="744332"/>
            <a:ext cx="1831538" cy="11740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800" b="1" i="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Название курса</a:t>
            </a:r>
            <a:endParaRPr lang="en-US" dirty="0"/>
          </a:p>
        </p:txBody>
      </p:sp>
      <p:pic>
        <p:nvPicPr>
          <p:cNvPr id="55" name="Picture 54" descr="A picture containing logo&#10;&#10;Description automatically generated">
            <a:extLst>
              <a:ext uri="{FF2B5EF4-FFF2-40B4-BE49-F238E27FC236}">
                <a16:creationId xmlns:a16="http://schemas.microsoft.com/office/drawing/2014/main" id="{A5D36D8B-3FB8-6D47-B2A6-5279DBABB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1" y="432000"/>
            <a:ext cx="517103" cy="540000"/>
          </a:xfrm>
          <a:prstGeom prst="rect">
            <a:avLst/>
          </a:prstGeom>
        </p:spPr>
      </p:pic>
      <p:sp>
        <p:nvSpPr>
          <p:cNvPr id="57" name="Subtitle 2">
            <a:extLst>
              <a:ext uri="{FF2B5EF4-FFF2-40B4-BE49-F238E27FC236}">
                <a16:creationId xmlns:a16="http://schemas.microsoft.com/office/drawing/2014/main" id="{81D7F4B5-30EF-B34F-B173-67299D904381}"/>
              </a:ext>
            </a:extLst>
          </p:cNvPr>
          <p:cNvSpPr txBox="1">
            <a:spLocks/>
          </p:cNvSpPr>
          <p:nvPr userDrawn="1"/>
        </p:nvSpPr>
        <p:spPr>
          <a:xfrm>
            <a:off x="1139455" y="535496"/>
            <a:ext cx="1831538" cy="1174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b="0" i="0" kern="1200" spc="10" baseline="0">
                <a:solidFill>
                  <a:srgbClr val="2540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0" i="0" kern="1200" spc="10" baseline="0" dirty="0">
                <a:solidFill>
                  <a:srgbClr val="25408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Онлайн-курс</a:t>
            </a:r>
          </a:p>
        </p:txBody>
      </p:sp>
      <p:sp>
        <p:nvSpPr>
          <p:cNvPr id="58" name="Title 45">
            <a:extLst>
              <a:ext uri="{FF2B5EF4-FFF2-40B4-BE49-F238E27FC236}">
                <a16:creationId xmlns:a16="http://schemas.microsoft.com/office/drawing/2014/main" id="{5A3BD863-F2BE-D44F-B2C0-8EC2EED22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095" y="1508167"/>
            <a:ext cx="4050609" cy="353867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0E031710-3058-8448-A66B-2EC83A3F01D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2002" y="2133600"/>
            <a:ext cx="3325351" cy="217646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320"/>
              </a:lnSpc>
              <a:spcBef>
                <a:spcPts val="0"/>
              </a:spcBef>
              <a:buNone/>
              <a:defRPr sz="1100" spc="10" baseline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764D5A2-E18A-8F47-B2EF-A780F8183C1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0530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Название курса</a:t>
            </a:r>
            <a:endParaRPr lang="en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57D7D0B-E958-234C-B15F-754A7EC3497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959628" y="4578635"/>
            <a:ext cx="1895302" cy="153873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800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 </a:t>
            </a:r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6744037A-1CB3-8844-A569-7A4C47AE427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12974" y="4583972"/>
            <a:ext cx="515389" cy="153873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000" b="1" spc="10" baseline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|</a:t>
            </a:r>
            <a:r>
              <a:rPr lang="ru-RU" dirty="0"/>
              <a:t>01</a:t>
            </a:r>
            <a:r>
              <a:rPr lang="en-US" dirty="0"/>
              <a:t>|</a:t>
            </a:r>
            <a:endParaRPr lang="en-RU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10754B9D-7C93-6D44-A0CB-C0C7099A1A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77298" y="1604963"/>
            <a:ext cx="4034700" cy="2705100"/>
          </a:xfrm>
        </p:spPr>
        <p:txBody>
          <a:bodyPr/>
          <a:lstStyle/>
          <a:p>
            <a:endParaRPr lang="en-RU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4FF84C6-4142-9344-AD00-607FCB18731A}"/>
              </a:ext>
            </a:extLst>
          </p:cNvPr>
          <p:cNvCxnSpPr>
            <a:cxnSpLocks/>
          </p:cNvCxnSpPr>
          <p:nvPr userDrawn="1"/>
        </p:nvCxnSpPr>
        <p:spPr>
          <a:xfrm>
            <a:off x="1143431" y="702156"/>
            <a:ext cx="804639" cy="0"/>
          </a:xfrm>
          <a:prstGeom prst="line">
            <a:avLst/>
          </a:prstGeom>
          <a:ln w="63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97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99" userDrawn="1">
          <p15:clr>
            <a:srgbClr val="FBAE40"/>
          </p15:clr>
        </p15:guide>
        <p15:guide id="2" orient="horz" pos="2672" userDrawn="1">
          <p15:clr>
            <a:srgbClr val="FBAE40"/>
          </p15:clr>
        </p15:guide>
        <p15:guide id="3" pos="1541" userDrawn="1">
          <p15:clr>
            <a:srgbClr val="FBAE40"/>
          </p15:clr>
        </p15:guide>
        <p15:guide id="4" pos="346" userDrawn="1">
          <p15:clr>
            <a:srgbClr val="FBAE40"/>
          </p15:clr>
        </p15:guide>
        <p15:guide id="5" orient="horz" pos="1620" userDrawn="1">
          <p15:clr>
            <a:srgbClr val="FBAE40"/>
          </p15:clr>
        </p15:guide>
        <p15:guide id="6" orient="horz" pos="432" userDrawn="1">
          <p15:clr>
            <a:srgbClr val="FBAE40"/>
          </p15:clr>
        </p15:guide>
        <p15:guide id="7" orient="horz" pos="60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2715" userDrawn="1">
          <p15:clr>
            <a:srgbClr val="FBAE40"/>
          </p15:clr>
        </p15:guide>
        <p15:guide id="10" orient="horz" pos="101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0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663" r:id="rId5"/>
    <p:sldLayoutId id="2147483674" r:id="rId6"/>
    <p:sldLayoutId id="2147483683" r:id="rId7"/>
    <p:sldLayoutId id="2147483673" r:id="rId8"/>
    <p:sldLayoutId id="2147483661" r:id="rId9"/>
    <p:sldLayoutId id="2147483682" r:id="rId10"/>
    <p:sldLayoutId id="2147483675" r:id="rId11"/>
    <p:sldLayoutId id="2147483681" r:id="rId12"/>
    <p:sldLayoutId id="2147483679" r:id="rId13"/>
    <p:sldLayoutId id="2147483680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sutd.ru/stream/" TargetMode="External"/><Relationship Id="rId2" Type="http://schemas.openxmlformats.org/officeDocument/2006/relationships/hyperlink" Target="https://sutd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anvas.ois@suitd.ru" TargetMode="External"/><Relationship Id="rId5" Type="http://schemas.openxmlformats.org/officeDocument/2006/relationships/hyperlink" Target="https://vk.com/video-74099876_456240125" TargetMode="External"/><Relationship Id="rId4" Type="http://schemas.openxmlformats.org/officeDocument/2006/relationships/hyperlink" Target="https://lms.sutd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lms.sutd.ru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portal.sutd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sutd.ru/studenta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sutd.ru/" TargetMode="External"/><Relationship Id="rId2" Type="http://schemas.openxmlformats.org/officeDocument/2006/relationships/hyperlink" Target="https://portal.sutd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.com/" TargetMode="External"/><Relationship Id="rId2" Type="http://schemas.openxmlformats.org/officeDocument/2006/relationships/hyperlink" Target="https://lms.sutd.ru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td.ru/studentam/" TargetMode="External"/><Relationship Id="rId2" Type="http://schemas.openxmlformats.org/officeDocument/2006/relationships/hyperlink" Target="https://sutd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utd.ru/studentam/schedul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905029-3E54-6C44-A2B5-05AB66E9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53" y="2203112"/>
            <a:ext cx="4709720" cy="1495329"/>
          </a:xfrm>
        </p:spPr>
        <p:txBody>
          <a:bodyPr/>
          <a:lstStyle/>
          <a:p>
            <a:r>
              <a:rPr lang="ru-RU" dirty="0"/>
              <a:t>Инструкция по работе в системе </a:t>
            </a:r>
            <a:r>
              <a:rPr lang="en-US" dirty="0"/>
              <a:t>Canvas </a:t>
            </a:r>
            <a:endParaRPr lang="en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90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27F71-8258-A5F8-034E-4EC925937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ED07BEE-EA9A-1C50-549C-08A209CB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939797"/>
            <a:ext cx="8280000" cy="3538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Занятие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5E4DAF37-3061-173D-0D0D-B9F3B3C02FD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54306" y="4651363"/>
            <a:ext cx="515389" cy="2739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  <a:r>
              <a:rPr lang="ru-RU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endParaRPr lang="ru-RU" sz="1050" b="1" dirty="0">
              <a:solidFill>
                <a:srgbClr val="2540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текст, снимок экрана, Веб-сайт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3CA61850-8573-27D8-ECF8-6D3E2EF8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5" y="1992715"/>
            <a:ext cx="4184633" cy="245094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5309046F-0F9C-A9DD-EB91-A70BF67AA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254" y="1992715"/>
            <a:ext cx="3339051" cy="2454842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E58790B-2B74-5B73-4E00-0BAD97B8CD4B}"/>
              </a:ext>
            </a:extLst>
          </p:cNvPr>
          <p:cNvSpPr/>
          <p:nvPr/>
        </p:nvSpPr>
        <p:spPr>
          <a:xfrm>
            <a:off x="1463669" y="1394355"/>
            <a:ext cx="1619524" cy="5341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Видеолекция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8D87250-6B3A-5D2F-1475-25D623B516F2}"/>
              </a:ext>
            </a:extLst>
          </p:cNvPr>
          <p:cNvSpPr/>
          <p:nvPr/>
        </p:nvSpPr>
        <p:spPr>
          <a:xfrm>
            <a:off x="6060807" y="1394355"/>
            <a:ext cx="1619524" cy="5341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Конспект</a:t>
            </a:r>
          </a:p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79569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F4DDB-CEE2-EAEF-7740-5E7E0B169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8B61BD7-DE27-AE32-62F8-85E646A3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939797"/>
            <a:ext cx="8280000" cy="3538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Текущий контроль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A920466B-98AC-E46D-AB9D-DE1434178D9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54306" y="4651363"/>
            <a:ext cx="515389" cy="2739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  <a:r>
              <a:rPr lang="ru-RU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endParaRPr lang="ru-RU" sz="1050" b="1" dirty="0">
              <a:solidFill>
                <a:srgbClr val="2540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F2C8527-6BB1-6364-9DB6-1E90C8BB3040}"/>
              </a:ext>
            </a:extLst>
          </p:cNvPr>
          <p:cNvSpPr/>
          <p:nvPr/>
        </p:nvSpPr>
        <p:spPr>
          <a:xfrm>
            <a:off x="770750" y="1293664"/>
            <a:ext cx="1691713" cy="865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«Модули»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03ACDDA-DADE-54B8-9E67-D4EA17EC7C3D}"/>
              </a:ext>
            </a:extLst>
          </p:cNvPr>
          <p:cNvSpPr/>
          <p:nvPr/>
        </p:nvSpPr>
        <p:spPr>
          <a:xfrm>
            <a:off x="6056624" y="1293664"/>
            <a:ext cx="1691713" cy="865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«Контрольные работы»</a:t>
            </a:r>
          </a:p>
        </p:txBody>
      </p:sp>
      <p:pic>
        <p:nvPicPr>
          <p:cNvPr id="10" name="Рисунок 9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828A3E3-8A17-79AF-9799-8F3C7A6B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81" y="2334616"/>
            <a:ext cx="4905238" cy="186908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C53BF6-5F76-16F7-5D55-4D4B90DD3E61}"/>
              </a:ext>
            </a:extLst>
          </p:cNvPr>
          <p:cNvSpPr/>
          <p:nvPr/>
        </p:nvSpPr>
        <p:spPr>
          <a:xfrm>
            <a:off x="533139" y="4378746"/>
            <a:ext cx="830701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и сроки прохождения тестирований могут быть ограничены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C0105-CD09-A993-9AFB-75B2A250E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2D40212-96FA-9385-9861-3DD205EA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939797"/>
            <a:ext cx="8280000" cy="3538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Оценки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0097150A-9602-C4AB-C3E4-7A3A75532FE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54306" y="4651363"/>
            <a:ext cx="515389" cy="2739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lang="ru-RU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endParaRPr lang="ru-RU" sz="1050" b="1" dirty="0">
              <a:solidFill>
                <a:srgbClr val="2540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0B38B6-7E14-5F8F-3141-973191E39A1A}"/>
              </a:ext>
            </a:extLst>
          </p:cNvPr>
          <p:cNvSpPr/>
          <p:nvPr/>
        </p:nvSpPr>
        <p:spPr>
          <a:xfrm>
            <a:off x="394593" y="1590859"/>
            <a:ext cx="830701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Просмотр результатов пройденных тестов по выбранной в списке дисциплине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250C169-9922-9CE9-C6A2-3CA37F77E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08" y="2035450"/>
            <a:ext cx="4323385" cy="273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1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289A035-B95E-9BAD-BFD3-15E3CDBD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ссылки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A8BA7C-F28B-B745-48A4-EB0F6012D235}"/>
              </a:ext>
            </a:extLst>
          </p:cNvPr>
          <p:cNvSpPr/>
          <p:nvPr/>
        </p:nvSpPr>
        <p:spPr>
          <a:xfrm>
            <a:off x="313195" y="2101010"/>
            <a:ext cx="830701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Сайт вуза </a:t>
            </a:r>
            <a:r>
              <a:rPr lang="en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https://sutd.ru/</a:t>
            </a:r>
            <a:endParaRPr lang="ru-RU" sz="17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Личный кабинет студента/аспиранта </a:t>
            </a:r>
            <a:r>
              <a:rPr lang="en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https://portal.sutd.ru/stream/</a:t>
            </a:r>
            <a:endParaRPr lang="ru-RU" sz="17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Сайт </a:t>
            </a:r>
            <a:r>
              <a:rPr lang="en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Canvas </a:t>
            </a:r>
            <a:r>
              <a:rPr lang="en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https://lms.sutd.ru/</a:t>
            </a:r>
            <a:endParaRPr lang="en" sz="17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Видеоинструкция</a:t>
            </a:r>
            <a:r>
              <a:rPr lang="ru-RU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7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https://vk.com/video-74099876_456240125</a:t>
            </a:r>
            <a:endParaRPr lang="ru-RU" sz="17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Почта </a:t>
            </a:r>
            <a:r>
              <a:rPr lang="ru-RU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обращений </a:t>
            </a:r>
            <a:r>
              <a:rPr lang="en-US" sz="17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canvas.ois@suitd.ru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0097150A-9602-C4AB-C3E4-7A3A75532FE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54306" y="4651363"/>
            <a:ext cx="515389" cy="2739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lang="ru-RU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endParaRPr lang="ru-RU" sz="1050" b="1" dirty="0">
              <a:solidFill>
                <a:srgbClr val="2540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2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3CDF9C7-1DFE-5E4A-E154-054A865E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3" y="919348"/>
            <a:ext cx="8250382" cy="353867"/>
          </a:xfrm>
        </p:spPr>
        <p:txBody>
          <a:bodyPr vert="horz" lIns="0" tIns="0" rIns="0" bIns="0" rtlCol="0" anchor="t" anchorCtr="0">
            <a:normAutofit/>
          </a:bodyPr>
          <a:lstStyle/>
          <a:p>
            <a:pPr algn="ctr"/>
            <a:r>
              <a:rPr lang="ru-RU" dirty="0"/>
              <a:t>Содержание: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034A605-3E13-BEDC-5FC0-8E8FC00FB87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11628" y="4692822"/>
            <a:ext cx="1895302" cy="153873"/>
          </a:xfrm>
        </p:spPr>
        <p:txBody>
          <a:bodyPr/>
          <a:lstStyle/>
          <a:p>
            <a:r>
              <a:rPr lang="en-US" dirty="0"/>
              <a:t>|</a:t>
            </a:r>
            <a:r>
              <a:rPr lang="ru-RU" dirty="0"/>
              <a:t> Содержание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68819"/>
              </p:ext>
            </p:extLst>
          </p:nvPr>
        </p:nvGraphicFramePr>
        <p:xfrm>
          <a:off x="450273" y="1355262"/>
          <a:ext cx="825038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68491">
                  <a:extLst>
                    <a:ext uri="{9D8B030D-6E8A-4147-A177-3AD203B41FA5}">
                      <a16:colId xmlns:a16="http://schemas.microsoft.com/office/drawing/2014/main" val="1736717943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496622769"/>
                    </a:ext>
                  </a:extLst>
                </a:gridCol>
              </a:tblGrid>
              <a:tr h="2489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Вход в систему. Личный кабинет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4306293"/>
                  </a:ext>
                </a:extLst>
              </a:tr>
              <a:tr h="21686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Вход в систему. Сайт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3281905"/>
                  </a:ext>
                </a:extLst>
              </a:tr>
              <a:tr h="28103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Вход в систему. Почта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7211980"/>
                  </a:ext>
                </a:extLst>
              </a:tr>
              <a:tr h="2489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Информационная панель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6174920"/>
                  </a:ext>
                </a:extLst>
              </a:tr>
              <a:tr h="2649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533969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Модули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3588532"/>
                  </a:ext>
                </a:extLst>
              </a:tr>
              <a:tr h="20082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Занятие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0728523"/>
                  </a:ext>
                </a:extLst>
              </a:tr>
              <a:tr h="2489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Текущий контроль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7370051"/>
                  </a:ext>
                </a:extLst>
              </a:tr>
              <a:tr h="26499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Оценки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0919300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Полезные ссылки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2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95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1D00C37-C5B0-2922-4027-DE0C2105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050967"/>
            <a:ext cx="8280000" cy="353867"/>
          </a:xfrm>
        </p:spPr>
        <p:txBody>
          <a:bodyPr/>
          <a:lstStyle/>
          <a:p>
            <a:pPr algn="ctr"/>
            <a:r>
              <a:rPr lang="ru-RU" dirty="0"/>
              <a:t>Вход в систему.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345320DD-F427-D1E4-CE61-17AC0E04C2D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54306" y="4651363"/>
            <a:ext cx="515389" cy="2739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|0</a:t>
            </a:r>
            <a:r>
              <a:rPr lang="ru-RU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en-US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endParaRPr lang="ru-RU" sz="1050" b="1" dirty="0">
              <a:solidFill>
                <a:srgbClr val="2540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806" y="1558695"/>
            <a:ext cx="19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Личный кабинет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06877" y="1549456"/>
            <a:ext cx="1562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Сайт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Canvas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81565" y="1549456"/>
            <a:ext cx="124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Сайт вуза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текст, снимок экран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3BC467A2-B954-1912-B10A-003332365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39"/>
          <a:stretch/>
        </p:blipFill>
        <p:spPr>
          <a:xfrm>
            <a:off x="432001" y="2093250"/>
            <a:ext cx="2733862" cy="1731379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49489673-6282-A4A5-A458-645F3838F22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" t="51218" r="13748"/>
          <a:stretch/>
        </p:blipFill>
        <p:spPr>
          <a:xfrm>
            <a:off x="5978135" y="2121850"/>
            <a:ext cx="2251463" cy="83906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4A564F-0FF2-7B0A-5AA2-06CB5F982A9D}"/>
              </a:ext>
            </a:extLst>
          </p:cNvPr>
          <p:cNvSpPr/>
          <p:nvPr/>
        </p:nvSpPr>
        <p:spPr>
          <a:xfrm>
            <a:off x="7233861" y="2712720"/>
            <a:ext cx="711259" cy="140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94E645-8CE0-6B38-EFBA-783A49B0F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369" y="2093250"/>
            <a:ext cx="1775262" cy="17313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1D7884-E85B-CDAE-E480-3C2565717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135" y="2969966"/>
            <a:ext cx="2251463" cy="118262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8A96D3-0BC4-434E-5811-E0855E01F7FC}"/>
              </a:ext>
            </a:extLst>
          </p:cNvPr>
          <p:cNvSpPr/>
          <p:nvPr/>
        </p:nvSpPr>
        <p:spPr>
          <a:xfrm>
            <a:off x="6739875" y="3896066"/>
            <a:ext cx="727982" cy="196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3" name="Заголовок 8">
            <a:extLst>
              <a:ext uri="{FF2B5EF4-FFF2-40B4-BE49-F238E27FC236}">
                <a16:creationId xmlns:a16="http://schemas.microsoft.com/office/drawing/2014/main" id="{21D00C37-C5B0-2922-4027-DE0C21054F4D}"/>
              </a:ext>
            </a:extLst>
          </p:cNvPr>
          <p:cNvSpPr txBox="1">
            <a:spLocks/>
          </p:cNvSpPr>
          <p:nvPr/>
        </p:nvSpPr>
        <p:spPr>
          <a:xfrm>
            <a:off x="611202" y="4336111"/>
            <a:ext cx="8280000" cy="353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800" b="0" dirty="0" smtClean="0"/>
              <a:t>* Все гиперссылки открываются правой кнопкой мыши, далее открыть </a:t>
            </a:r>
            <a:r>
              <a:rPr lang="ru-RU" sz="800" b="0" dirty="0" smtClean="0"/>
              <a:t>гиперссылку</a:t>
            </a:r>
            <a:endParaRPr lang="ru-RU" sz="800" b="0" dirty="0"/>
          </a:p>
        </p:txBody>
      </p:sp>
    </p:spTree>
    <p:extLst>
      <p:ext uri="{BB962C8B-B14F-4D97-AF65-F5344CB8AC3E}">
        <p14:creationId xmlns:p14="http://schemas.microsoft.com/office/powerpoint/2010/main" val="320282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1D00C37-C5B0-2922-4027-DE0C2105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939797"/>
            <a:ext cx="8280000" cy="3538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Вход в систему. Личный кабинет.(ЛК)</a:t>
            </a:r>
            <a:br>
              <a:rPr lang="ru-RU" dirty="0"/>
            </a:br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345320DD-F427-D1E4-CE61-17AC0E04C2D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54306" y="4651363"/>
            <a:ext cx="515389" cy="2739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|0</a:t>
            </a:r>
            <a:r>
              <a:rPr lang="ru-RU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en-US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endParaRPr lang="ru-RU" sz="1050" b="1" dirty="0">
              <a:solidFill>
                <a:srgbClr val="2540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001" y="1342731"/>
            <a:ext cx="7557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Доступ в личный кабинет - по номеру телефона, указанному при зачислении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5375" y="1729765"/>
            <a:ext cx="66891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Данные для входа на платформу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- Раздел «Профиль» в ЛК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4984" y="2137410"/>
            <a:ext cx="8296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Ссылка для перехода в систему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Canvas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раздел «Онлайн курсы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06582" y="2864864"/>
            <a:ext cx="1420091" cy="865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Зайти в ЛК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46319" y="2869810"/>
            <a:ext cx="1586346" cy="865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Скопировать адрес эл. почты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38902" y="2864863"/>
            <a:ext cx="1586346" cy="865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Перейти на платформу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327564" y="3091005"/>
            <a:ext cx="990600" cy="44621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240483" y="3091004"/>
            <a:ext cx="990600" cy="44621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Шрифт, руковод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6FDEF85-AB07-896C-7AB3-6057AC81B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735" y="1334622"/>
            <a:ext cx="973171" cy="3934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DF4B16-5C19-1CAC-FBA7-1E6549C23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402" y="1756004"/>
            <a:ext cx="859547" cy="34747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6AC2AA74-2108-0C50-66C6-3863DD1451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7" r="85726" b="60009"/>
          <a:stretch/>
        </p:blipFill>
        <p:spPr>
          <a:xfrm>
            <a:off x="7695867" y="2175858"/>
            <a:ext cx="658761" cy="26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7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1D00C37-C5B0-2922-4027-DE0C2105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939797"/>
            <a:ext cx="8280000" cy="3538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Вход в систему. Сайт</a:t>
            </a:r>
            <a:r>
              <a:rPr lang="en-US" dirty="0"/>
              <a:t> Canvas</a:t>
            </a:r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345320DD-F427-D1E4-CE61-17AC0E04C2D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54306" y="4651363"/>
            <a:ext cx="515389" cy="2739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  <a:r>
              <a:rPr lang="ru-RU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endParaRPr lang="ru-RU" sz="1050" b="1" dirty="0">
              <a:solidFill>
                <a:srgbClr val="2540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5374" y="1891521"/>
            <a:ext cx="8296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Скопируйте данные для входа в ЛК – раздел «Профиль»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1164" y="2560064"/>
            <a:ext cx="1420091" cy="865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Перейти на сайт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90901" y="2565010"/>
            <a:ext cx="1586346" cy="865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Вставить данные для входа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3484" y="2560063"/>
            <a:ext cx="1586346" cy="865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Войти в систему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272146" y="2786205"/>
            <a:ext cx="990600" cy="44621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185065" y="2786204"/>
            <a:ext cx="990600" cy="44621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7ADCAC-DB12-8AED-E42D-5E07107C640C}"/>
              </a:ext>
            </a:extLst>
          </p:cNvPr>
          <p:cNvSpPr/>
          <p:nvPr/>
        </p:nvSpPr>
        <p:spPr>
          <a:xfrm>
            <a:off x="423687" y="1522189"/>
            <a:ext cx="8296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Прямая ссылка на сайт системы – 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https://lms.sutd.ru/</a:t>
            </a:r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2001" y="3678523"/>
            <a:ext cx="8307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возникновении проблем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входом необходимо написать письмо на электронную </a:t>
            </a:r>
            <a:r>
              <a:rPr lang="ru-RU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почту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canvas.ois@suitd.ru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указанием в теме письма института, номера группы, полного ФИО.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0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CC31C-2D0D-3BC1-CFA8-303335282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524D444-F78D-8898-1DAF-1CAB9E87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939797"/>
            <a:ext cx="8280000" cy="3538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Вход в систему. Сайт вуза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51B22823-64EA-06DD-4B36-56DF9E60DC3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54306" y="4651363"/>
            <a:ext cx="515389" cy="2739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  <a:r>
              <a:rPr lang="ru-RU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endParaRPr lang="ru-RU" sz="1050" b="1" dirty="0">
              <a:solidFill>
                <a:srgbClr val="2540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14DCBC-08D2-6E61-42CF-D4338CAADB27}"/>
              </a:ext>
            </a:extLst>
          </p:cNvPr>
          <p:cNvSpPr/>
          <p:nvPr/>
        </p:nvSpPr>
        <p:spPr>
          <a:xfrm>
            <a:off x="415374" y="2103277"/>
            <a:ext cx="8296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Скопируйте данные для входа из ЛК и перейдите по ссылке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Онлайн-курсы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Canvas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доступа в систему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FE3D985-69F6-9D19-7412-9C4C6E6BBA3B}"/>
              </a:ext>
            </a:extLst>
          </p:cNvPr>
          <p:cNvSpPr/>
          <p:nvPr/>
        </p:nvSpPr>
        <p:spPr>
          <a:xfrm>
            <a:off x="706582" y="3124747"/>
            <a:ext cx="1420091" cy="865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Зайти на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сайт вуза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997009E9-39A0-495A-43C9-200961B2BE4F}"/>
              </a:ext>
            </a:extLst>
          </p:cNvPr>
          <p:cNvSpPr/>
          <p:nvPr/>
        </p:nvSpPr>
        <p:spPr>
          <a:xfrm>
            <a:off x="3356664" y="2763932"/>
            <a:ext cx="1802475" cy="16348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Перейти в раздел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«Студентам»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Расписание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E253C39A-C8B3-8B8A-9AA0-E32DB1102487}"/>
              </a:ext>
            </a:extLst>
          </p:cNvPr>
          <p:cNvSpPr/>
          <p:nvPr/>
        </p:nvSpPr>
        <p:spPr>
          <a:xfrm>
            <a:off x="6438902" y="3124746"/>
            <a:ext cx="1586346" cy="865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Войти в систему</a:t>
            </a:r>
          </a:p>
        </p:txBody>
      </p: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89193ADA-2A10-DFC6-A6DE-7215CB32A21D}"/>
              </a:ext>
            </a:extLst>
          </p:cNvPr>
          <p:cNvSpPr/>
          <p:nvPr/>
        </p:nvSpPr>
        <p:spPr>
          <a:xfrm>
            <a:off x="2327564" y="3350888"/>
            <a:ext cx="990600" cy="44621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id="{55FC4DC5-B73E-F348-8A93-00EF223A7548}"/>
              </a:ext>
            </a:extLst>
          </p:cNvPr>
          <p:cNvSpPr/>
          <p:nvPr/>
        </p:nvSpPr>
        <p:spPr>
          <a:xfrm>
            <a:off x="5240483" y="3350887"/>
            <a:ext cx="990600" cy="44621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C1AA37-92A9-0022-F33D-005C3C430C10}"/>
              </a:ext>
            </a:extLst>
          </p:cNvPr>
          <p:cNvSpPr/>
          <p:nvPr/>
        </p:nvSpPr>
        <p:spPr>
          <a:xfrm>
            <a:off x="423687" y="1522189"/>
            <a:ext cx="8296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Доступ в систему – сайт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СПбГУПТД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https://sutd.ru/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раздел «Студентам» или «Расписание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2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A56A9-16D9-D8CF-A710-D36DCB834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149E4BB-53B0-DF1E-CAF3-BCCC33B8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939797"/>
            <a:ext cx="8280000" cy="3538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Информационная панель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5ED275E4-9D45-A733-6827-1A3B25C3D2E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54306" y="4651363"/>
            <a:ext cx="515389" cy="2739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  <a:r>
              <a:rPr lang="ru-RU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endParaRPr lang="ru-RU" sz="1050" b="1" dirty="0">
              <a:solidFill>
                <a:srgbClr val="2540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CC561D-A3B5-EE63-3F23-F4E9762F06E8}"/>
              </a:ext>
            </a:extLst>
          </p:cNvPr>
          <p:cNvSpPr/>
          <p:nvPr/>
        </p:nvSpPr>
        <p:spPr>
          <a:xfrm>
            <a:off x="423687" y="1522189"/>
            <a:ext cx="82966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список подключенных курсов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 подключении к новым курсам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меню системы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текст, снимок экрана, программное обеспечение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6ED68C0-5083-DEC7-482E-5C93D2D9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35" y="2399669"/>
            <a:ext cx="3102913" cy="22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03201-C527-6A27-86D0-C2B79146A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7076D4A-069E-D65C-8AD5-63140E7C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939797"/>
            <a:ext cx="8280000" cy="3538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Курсы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8EF948C4-4D94-4610-6F12-C3FA714F50E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54306" y="4651363"/>
            <a:ext cx="515389" cy="2739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  <a:r>
              <a:rPr lang="ru-RU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endParaRPr lang="ru-RU" sz="1050" b="1" dirty="0">
              <a:solidFill>
                <a:srgbClr val="2540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FB578A-FA08-947C-4C10-92B3D7A98FD0}"/>
              </a:ext>
            </a:extLst>
          </p:cNvPr>
          <p:cNvSpPr/>
          <p:nvPr/>
        </p:nvSpPr>
        <p:spPr>
          <a:xfrm>
            <a:off x="423687" y="1522189"/>
            <a:ext cx="82966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курса (информация о курсе и преподавателе)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Модули (лекции, практические занятия)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Текущий контроль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Промежуточная аттестация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обучения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Изображение выглядит как текст, снимок экрана, программное обеспечение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38E6FCE2-C966-3102-28BC-16409C5C1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26" y="2226440"/>
            <a:ext cx="3882306" cy="256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9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088B7-C047-331C-2596-8C59A2820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0B03360-6F32-B9F0-996C-EFDD3DB4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939797"/>
            <a:ext cx="8280000" cy="3538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Модули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968C5442-AB20-3CA6-2784-5EB6E6A8B26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54306" y="4651363"/>
            <a:ext cx="515389" cy="2739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050" b="1" dirty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</a:t>
            </a:r>
            <a:r>
              <a:rPr lang="ru-RU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</a:t>
            </a:r>
            <a:r>
              <a:rPr lang="en-US" sz="1050" b="1" dirty="0" smtClean="0">
                <a:solidFill>
                  <a:srgbClr val="2540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endParaRPr lang="ru-RU" sz="1050" b="1" dirty="0">
              <a:solidFill>
                <a:srgbClr val="2540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55DA0A-EA3D-E57E-607C-A9C39087B93F}"/>
              </a:ext>
            </a:extLst>
          </p:cNvPr>
          <p:cNvSpPr/>
          <p:nvPr/>
        </p:nvSpPr>
        <p:spPr>
          <a:xfrm>
            <a:off x="423687" y="1522189"/>
            <a:ext cx="82966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Список занятий (Видео, конспект, презентация)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Текущий контроль</a:t>
            </a:r>
          </a:p>
        </p:txBody>
      </p:sp>
      <p:pic>
        <p:nvPicPr>
          <p:cNvPr id="4" name="Рисунок 3" descr="Изображение выглядит как текст, снимок экрана, программное обеспечение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A96E4344-158A-E45E-E238-7E668181B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76479"/>
            <a:ext cx="3583656" cy="28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2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WP_v1" id="{C6EB37CB-B57E-FE44-B8C2-30E054B1F5FB}" vid="{0C0CB3FA-0280-3B4D-A395-DBA83AF941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418</Words>
  <Application>Microsoft Office PowerPoint</Application>
  <PresentationFormat>Экран (16:9)</PresentationFormat>
  <Paragraphs>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Инструкция по работе в системе Canvas </vt:lpstr>
      <vt:lpstr>Содержание:</vt:lpstr>
      <vt:lpstr>Вход в систему.</vt:lpstr>
      <vt:lpstr>Вход в систему. Личный кабинет.(ЛК) </vt:lpstr>
      <vt:lpstr>Вход в систему. Сайт Canvas</vt:lpstr>
      <vt:lpstr>Вход в систему. Сайт вуза</vt:lpstr>
      <vt:lpstr>Информационная панель</vt:lpstr>
      <vt:lpstr>Курсы</vt:lpstr>
      <vt:lpstr>Модули</vt:lpstr>
      <vt:lpstr>Занятие</vt:lpstr>
      <vt:lpstr>Текущий контроль</vt:lpstr>
      <vt:lpstr>Оценки</vt:lpstr>
      <vt:lpstr>Полезные ссылки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 Kostyuk</dc:creator>
  <cp:lastModifiedBy>User</cp:lastModifiedBy>
  <cp:revision>55</cp:revision>
  <dcterms:created xsi:type="dcterms:W3CDTF">2021-02-21T09:54:01Z</dcterms:created>
  <dcterms:modified xsi:type="dcterms:W3CDTF">2025-09-05T07:14:59Z</dcterms:modified>
</cp:coreProperties>
</file>